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Calibri" panose="020F0502020204030204" pitchFamily="34" charset="0"/>
      <p:regular r:id="rId13"/>
      <p:bold r:id="rId14"/>
      <p:italic r:id="rId15"/>
      <p:boldItalic r:id="rId16"/>
    </p:embeddedFont>
    <p:embeddedFont>
      <p:font typeface="DM Sans" panose="020B0604020202020204" charset="0"/>
      <p:regular r:id="rId17"/>
    </p:embeddedFont>
    <p:embeddedFont>
      <p:font typeface="PT Serif" panose="020B0604020202020204" charset="-52"/>
      <p:regular r:id="rId18"/>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94" d="100"/>
          <a:sy n="94" d="100"/>
        </p:scale>
        <p:origin x="3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398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0-5.svg"/><Relationship Id="rId5" Type="http://schemas.openxmlformats.org/officeDocument/2006/relationships/image" Target="../media/image-10-3.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998351"/>
            <a:ext cx="7556421" cy="2232779"/>
          </a:xfrm>
          <a:prstGeom prst="rect">
            <a:avLst/>
          </a:prstGeom>
          <a:noFill/>
          <a:ln/>
        </p:spPr>
        <p:txBody>
          <a:bodyPr wrap="square" lIns="0" tIns="0" rIns="0" bIns="0" rtlCol="0" anchor="t"/>
          <a:lstStyle/>
          <a:p>
            <a:pPr marL="0" indent="0" algn="l">
              <a:lnSpc>
                <a:spcPts val="5850"/>
              </a:lnSpc>
              <a:buNone/>
            </a:pPr>
            <a:r>
              <a:rPr lang="en-US" sz="4650" dirty="0">
                <a:solidFill>
                  <a:srgbClr val="020202"/>
                </a:solidFill>
                <a:latin typeface="PT Serif" pitchFamily="34" charset="0"/>
                <a:ea typeface="PT Serif" pitchFamily="34" charset="-122"/>
                <a:cs typeface="PT Serif" pitchFamily="34" charset="-120"/>
              </a:rPr>
              <a:t>Наурыз мерекесін өткізу және көктемгі каникулды </a:t>
            </a:r>
            <a:r>
              <a:rPr lang="en-US" sz="4650" dirty="0" err="1">
                <a:solidFill>
                  <a:srgbClr val="020202"/>
                </a:solidFill>
                <a:latin typeface="PT Serif" pitchFamily="34" charset="0"/>
                <a:ea typeface="PT Serif" pitchFamily="34" charset="-122"/>
                <a:cs typeface="PT Serif" pitchFamily="34" charset="-120"/>
              </a:rPr>
              <a:t>ұйымдастыру</a:t>
            </a:r>
            <a:r>
              <a:rPr lang="en-US" sz="4650" dirty="0">
                <a:solidFill>
                  <a:srgbClr val="020202"/>
                </a:solidFill>
                <a:latin typeface="PT Serif" pitchFamily="34" charset="0"/>
                <a:ea typeface="PT Serif" pitchFamily="34" charset="-122"/>
                <a:cs typeface="PT Serif" pitchFamily="34" charset="-120"/>
              </a:rPr>
              <a:t> </a:t>
            </a:r>
            <a:r>
              <a:rPr lang="en-US" sz="4650" dirty="0" err="1" smtClean="0">
                <a:solidFill>
                  <a:srgbClr val="020202"/>
                </a:solidFill>
                <a:latin typeface="PT Serif" pitchFamily="34" charset="0"/>
                <a:ea typeface="PT Serif" pitchFamily="34" charset="-122"/>
                <a:cs typeface="PT Serif" pitchFamily="34" charset="-120"/>
              </a:rPr>
              <a:t>туралы</a:t>
            </a:r>
            <a:endParaRPr lang="kk-KZ" sz="4650" dirty="0" smtClean="0">
              <a:solidFill>
                <a:srgbClr val="020202"/>
              </a:solidFill>
              <a:latin typeface="PT Serif" pitchFamily="34" charset="0"/>
              <a:ea typeface="PT Serif" pitchFamily="34" charset="-122"/>
              <a:cs typeface="PT Serif" pitchFamily="34" charset="-120"/>
            </a:endParaRPr>
          </a:p>
          <a:p>
            <a:pPr marL="0" indent="0" algn="l">
              <a:lnSpc>
                <a:spcPts val="5850"/>
              </a:lnSpc>
              <a:buNone/>
            </a:pPr>
            <a:endParaRPr lang="kk-KZ" sz="4650" dirty="0">
              <a:solidFill>
                <a:srgbClr val="020202"/>
              </a:solidFill>
              <a:latin typeface="PT Serif" pitchFamily="34" charset="0"/>
            </a:endParaRPr>
          </a:p>
          <a:p>
            <a:pPr marL="0" indent="0" algn="l">
              <a:lnSpc>
                <a:spcPts val="5850"/>
              </a:lnSpc>
              <a:buNone/>
            </a:pPr>
            <a:endParaRPr lang="kk-KZ" sz="4650" dirty="0" smtClean="0">
              <a:solidFill>
                <a:srgbClr val="020202"/>
              </a:solidFill>
              <a:latin typeface="PT Serif" pitchFamily="34" charset="0"/>
            </a:endParaRPr>
          </a:p>
          <a:p>
            <a:pPr marL="0" indent="0" algn="ctr">
              <a:lnSpc>
                <a:spcPts val="5850"/>
              </a:lnSpc>
              <a:buNone/>
            </a:pPr>
            <a:r>
              <a:rPr lang="kk-KZ" sz="2000" dirty="0" smtClean="0">
                <a:solidFill>
                  <a:srgbClr val="020202"/>
                </a:solidFill>
                <a:latin typeface="Times New Roman" panose="02020603050405020304" pitchFamily="18" charset="0"/>
                <a:cs typeface="Times New Roman" panose="02020603050405020304" pitchFamily="18" charset="0"/>
              </a:rPr>
              <a:t>Алматы қаласы, 2026</a:t>
            </a:r>
            <a:endParaRPr lang="en-US" sz="20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a:stretch>
            <a:fillRect/>
          </a:stretch>
        </p:blipFill>
        <p:spPr>
          <a:xfrm>
            <a:off x="9144000" y="0"/>
            <a:ext cx="5486400" cy="8229600"/>
          </a:xfrm>
          <a:prstGeom prst="rect">
            <a:avLst/>
          </a:prstGeom>
        </p:spPr>
      </p:pic>
      <p:pic>
        <p:nvPicPr>
          <p:cNvPr id="6" name="Рисунок 5"/>
          <p:cNvPicPr>
            <a:picLocks noChangeAspect="1"/>
          </p:cNvPicPr>
          <p:nvPr/>
        </p:nvPicPr>
        <p:blipFill>
          <a:blip r:embed="rId5"/>
          <a:stretch>
            <a:fillRect/>
          </a:stretch>
        </p:blipFill>
        <p:spPr>
          <a:xfrm>
            <a:off x="0" y="44454"/>
            <a:ext cx="2557003" cy="2557003"/>
          </a:xfrm>
          <a:prstGeom prst="flowChartConnector">
            <a:avLst/>
          </a:prstGeom>
        </p:spPr>
      </p:pic>
      <p:pic>
        <p:nvPicPr>
          <p:cNvPr id="7" name="Рисунок 6"/>
          <p:cNvPicPr>
            <a:picLocks noChangeAspect="1"/>
          </p:cNvPicPr>
          <p:nvPr/>
        </p:nvPicPr>
        <p:blipFill>
          <a:blip r:embed="rId6"/>
          <a:stretch>
            <a:fillRect/>
          </a:stretch>
        </p:blipFill>
        <p:spPr>
          <a:xfrm>
            <a:off x="2557003" y="75863"/>
            <a:ext cx="2545939" cy="2724041"/>
          </a:xfrm>
          <a:prstGeom prst="flowChartConnector">
            <a:avLst/>
          </a:prstGeom>
        </p:spPr>
      </p:pic>
      <p:pic>
        <p:nvPicPr>
          <p:cNvPr id="8" name="Рисунок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4006" y="75863"/>
            <a:ext cx="3705066" cy="210881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996107" y="1457920"/>
            <a:ext cx="3823097" cy="477798"/>
          </a:xfrm>
          <a:prstGeom prst="rect">
            <a:avLst/>
          </a:prstGeom>
          <a:noFill/>
          <a:ln/>
        </p:spPr>
        <p:txBody>
          <a:bodyPr wrap="none" lIns="0" tIns="0" rIns="0" bIns="0" rtlCol="0" anchor="t"/>
          <a:lstStyle/>
          <a:p>
            <a:pPr marL="0" indent="0" algn="l">
              <a:lnSpc>
                <a:spcPts val="3750"/>
              </a:lnSpc>
              <a:buNone/>
            </a:pPr>
            <a:r>
              <a:rPr lang="en-US" sz="3000" dirty="0">
                <a:solidFill>
                  <a:srgbClr val="020202"/>
                </a:solidFill>
                <a:latin typeface="PT Serif" pitchFamily="34" charset="0"/>
                <a:ea typeface="PT Serif" pitchFamily="34" charset="-122"/>
                <a:cs typeface="PT Serif" pitchFamily="34" charset="-120"/>
              </a:rPr>
              <a:t>26-27 наурыз</a:t>
            </a:r>
            <a:endParaRPr lang="en-US" sz="3000" dirty="0"/>
          </a:p>
        </p:txBody>
      </p:sp>
      <p:sp>
        <p:nvSpPr>
          <p:cNvPr id="4" name="Shape 1"/>
          <p:cNvSpPr/>
          <p:nvPr/>
        </p:nvSpPr>
        <p:spPr>
          <a:xfrm>
            <a:off x="5996107" y="2075974"/>
            <a:ext cx="8124587" cy="2396728"/>
          </a:xfrm>
          <a:prstGeom prst="roundRect">
            <a:avLst>
              <a:gd name="adj" fmla="val 912"/>
            </a:avLst>
          </a:prstGeom>
          <a:solidFill>
            <a:srgbClr val="F2EEEE"/>
          </a:solidFill>
          <a:ln/>
        </p:spPr>
      </p:sp>
      <p:sp>
        <p:nvSpPr>
          <p:cNvPr id="5" name="Shape 2"/>
          <p:cNvSpPr/>
          <p:nvPr/>
        </p:nvSpPr>
        <p:spPr>
          <a:xfrm>
            <a:off x="6141720" y="2221587"/>
            <a:ext cx="436840" cy="436840"/>
          </a:xfrm>
          <a:prstGeom prst="roundRect">
            <a:avLst>
              <a:gd name="adj" fmla="val 20930056"/>
            </a:avLst>
          </a:prstGeom>
          <a:solidFill>
            <a:srgbClr val="E04F00"/>
          </a:solidFill>
          <a:ln/>
        </p:spPr>
      </p:sp>
      <p:pic>
        <p:nvPicPr>
          <p:cNvPr id="6" name="Image 1" descr="preencoded.png"/>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261854" y="2341602"/>
            <a:ext cx="196572" cy="196572"/>
          </a:xfrm>
          <a:prstGeom prst="rect">
            <a:avLst/>
          </a:prstGeom>
        </p:spPr>
      </p:pic>
      <p:sp>
        <p:nvSpPr>
          <p:cNvPr id="7" name="Text 3"/>
          <p:cNvSpPr/>
          <p:nvPr/>
        </p:nvSpPr>
        <p:spPr>
          <a:xfrm>
            <a:off x="6141720" y="2751892"/>
            <a:ext cx="2293858" cy="286703"/>
          </a:xfrm>
          <a:prstGeom prst="rect">
            <a:avLst/>
          </a:prstGeom>
          <a:noFill/>
          <a:ln/>
        </p:spPr>
        <p:txBody>
          <a:bodyPr wrap="none" lIns="0" tIns="0" rIns="0" bIns="0" rtlCol="0" anchor="t"/>
          <a:lstStyle/>
          <a:p>
            <a:pPr marL="0" indent="0" algn="l">
              <a:lnSpc>
                <a:spcPts val="2250"/>
              </a:lnSpc>
              <a:buNone/>
            </a:pPr>
            <a:r>
              <a:rPr lang="en-US" sz="1800" dirty="0">
                <a:solidFill>
                  <a:srgbClr val="383838"/>
                </a:solidFill>
                <a:latin typeface="PT Serif" pitchFamily="34" charset="0"/>
                <a:ea typeface="PT Serif" pitchFamily="34" charset="-122"/>
                <a:cs typeface="PT Serif" pitchFamily="34" charset="-120"/>
              </a:rPr>
              <a:t>26 наурыз (бейсенбі)</a:t>
            </a:r>
            <a:endParaRPr lang="en-US" sz="1800" dirty="0"/>
          </a:p>
        </p:txBody>
      </p:sp>
      <p:sp>
        <p:nvSpPr>
          <p:cNvPr id="8" name="Text 4"/>
          <p:cNvSpPr/>
          <p:nvPr/>
        </p:nvSpPr>
        <p:spPr>
          <a:xfrm>
            <a:off x="6141720" y="3075980"/>
            <a:ext cx="2039183" cy="238958"/>
          </a:xfrm>
          <a:prstGeom prst="rect">
            <a:avLst/>
          </a:prstGeom>
          <a:noFill/>
          <a:ln/>
        </p:spPr>
        <p:txBody>
          <a:bodyPr wrap="none" lIns="0" tIns="0" rIns="0" bIns="0" rtlCol="0" anchor="t"/>
          <a:lstStyle/>
          <a:p>
            <a:pPr marL="0" indent="0" algn="l">
              <a:lnSpc>
                <a:spcPts val="1850"/>
              </a:lnSpc>
              <a:buNone/>
            </a:pPr>
            <a:r>
              <a:rPr lang="en-US" sz="1500" dirty="0">
                <a:solidFill>
                  <a:srgbClr val="383838"/>
                </a:solidFill>
                <a:latin typeface="PT Serif" pitchFamily="34" charset="0"/>
                <a:ea typeface="PT Serif" pitchFamily="34" charset="-122"/>
                <a:cs typeface="PT Serif" pitchFamily="34" charset="-120"/>
              </a:rPr>
              <a:t>Патриоттық кино көру</a:t>
            </a:r>
            <a:endParaRPr lang="en-US" sz="1500" dirty="0"/>
          </a:p>
        </p:txBody>
      </p:sp>
      <p:sp>
        <p:nvSpPr>
          <p:cNvPr id="9" name="Text 5"/>
          <p:cNvSpPr/>
          <p:nvPr/>
        </p:nvSpPr>
        <p:spPr>
          <a:xfrm>
            <a:off x="6141720" y="3371017"/>
            <a:ext cx="7833360" cy="956072"/>
          </a:xfrm>
          <a:prstGeom prst="rect">
            <a:avLst/>
          </a:prstGeom>
          <a:noFill/>
          <a:ln/>
        </p:spPr>
        <p:txBody>
          <a:bodyPr wrap="square" lIns="0" tIns="0" rIns="0" bIns="0" rtlCol="0" anchor="t"/>
          <a:lstStyle/>
          <a:p>
            <a:pPr marL="0" indent="0" algn="l">
              <a:lnSpc>
                <a:spcPts val="1500"/>
              </a:lnSpc>
              <a:buNone/>
            </a:pPr>
            <a:r>
              <a:rPr lang="en-US" sz="1100" dirty="0">
                <a:solidFill>
                  <a:srgbClr val="383838"/>
                </a:solidFill>
                <a:latin typeface="DM Sans" pitchFamily="34" charset="0"/>
                <a:ea typeface="DM Sans" pitchFamily="34" charset="-122"/>
                <a:cs typeface="DM Sans" pitchFamily="34" charset="-120"/>
              </a:rPr>
              <a:t>Сыныппен немесе ата-аналарымен бірлесіп балалардың патриоттық кино көруін ұйымдастыру ұсынылады. Облыс орталықтарындағы және қалалық жерлердегі білім беру ұйымдарының білім алушылары кинотеатрлардағы патриоттық бағыттағы отандық киноөнімдерінің көрсетіліміне баруын ұйымдастыруға болады. Сонымен қатар, ұлттық және патриоттық бағыттағы деректі фильмдерді көру және топтық талқылаулар ұйымдастыру ұсынылады.</a:t>
            </a:r>
            <a:endParaRPr lang="en-US" sz="1100" dirty="0"/>
          </a:p>
        </p:txBody>
      </p:sp>
      <p:sp>
        <p:nvSpPr>
          <p:cNvPr id="10" name="Shape 6"/>
          <p:cNvSpPr/>
          <p:nvPr/>
        </p:nvSpPr>
        <p:spPr>
          <a:xfrm>
            <a:off x="5996107" y="4566166"/>
            <a:ext cx="8124587" cy="2205514"/>
          </a:xfrm>
          <a:prstGeom prst="roundRect">
            <a:avLst>
              <a:gd name="adj" fmla="val 991"/>
            </a:avLst>
          </a:prstGeom>
          <a:solidFill>
            <a:srgbClr val="F2EEEE"/>
          </a:solidFill>
          <a:ln/>
        </p:spPr>
      </p:sp>
      <p:sp>
        <p:nvSpPr>
          <p:cNvPr id="11" name="Shape 7"/>
          <p:cNvSpPr/>
          <p:nvPr/>
        </p:nvSpPr>
        <p:spPr>
          <a:xfrm>
            <a:off x="6141720" y="4711779"/>
            <a:ext cx="436840" cy="436840"/>
          </a:xfrm>
          <a:prstGeom prst="roundRect">
            <a:avLst>
              <a:gd name="adj" fmla="val 20930056"/>
            </a:avLst>
          </a:prstGeom>
          <a:solidFill>
            <a:srgbClr val="E04F00"/>
          </a:solidFill>
          <a:ln/>
        </p:spPr>
      </p:sp>
      <p:pic>
        <p:nvPicPr>
          <p:cNvPr id="12" name="Image 2" descr="preencoded.png"/>
          <p:cNvPicPr>
            <a:picLocks noChangeAspect="1"/>
          </p:cNvPicPr>
          <p:nvPr/>
        </p:nvPicPr>
        <p:blipFill>
          <a:blip r:embed="rId4">
            <a:extLst>
              <a:ext uri="{96DAC541-7B7A-43D3-8B79-37D633B846F1}">
                <asvg:svgBlip xmlns="" xmlns:asvg="http://schemas.microsoft.com/office/drawing/2016/SVG/main" r:embed="rId6"/>
              </a:ext>
            </a:extLst>
          </a:blip>
          <a:stretch>
            <a:fillRect/>
          </a:stretch>
        </p:blipFill>
        <p:spPr>
          <a:xfrm>
            <a:off x="6261854" y="4831794"/>
            <a:ext cx="196572" cy="196572"/>
          </a:xfrm>
          <a:prstGeom prst="rect">
            <a:avLst/>
          </a:prstGeom>
        </p:spPr>
      </p:pic>
      <p:sp>
        <p:nvSpPr>
          <p:cNvPr id="13" name="Text 8"/>
          <p:cNvSpPr/>
          <p:nvPr/>
        </p:nvSpPr>
        <p:spPr>
          <a:xfrm>
            <a:off x="6141720" y="5242084"/>
            <a:ext cx="2293858" cy="286703"/>
          </a:xfrm>
          <a:prstGeom prst="rect">
            <a:avLst/>
          </a:prstGeom>
          <a:noFill/>
          <a:ln/>
        </p:spPr>
        <p:txBody>
          <a:bodyPr wrap="none" lIns="0" tIns="0" rIns="0" bIns="0" rtlCol="0" anchor="t"/>
          <a:lstStyle/>
          <a:p>
            <a:pPr marL="0" indent="0" algn="l">
              <a:lnSpc>
                <a:spcPts val="2250"/>
              </a:lnSpc>
              <a:buNone/>
            </a:pPr>
            <a:r>
              <a:rPr lang="en-US" sz="1800" dirty="0">
                <a:solidFill>
                  <a:srgbClr val="383838"/>
                </a:solidFill>
                <a:latin typeface="PT Serif" pitchFamily="34" charset="0"/>
                <a:ea typeface="PT Serif" pitchFamily="34" charset="-122"/>
                <a:cs typeface="PT Serif" pitchFamily="34" charset="-120"/>
              </a:rPr>
              <a:t>27 наурыз (жұма)</a:t>
            </a:r>
            <a:endParaRPr lang="en-US" sz="1800" dirty="0"/>
          </a:p>
        </p:txBody>
      </p:sp>
      <p:sp>
        <p:nvSpPr>
          <p:cNvPr id="14" name="Text 9"/>
          <p:cNvSpPr/>
          <p:nvPr/>
        </p:nvSpPr>
        <p:spPr>
          <a:xfrm>
            <a:off x="6141720" y="5566172"/>
            <a:ext cx="2603778" cy="238958"/>
          </a:xfrm>
          <a:prstGeom prst="rect">
            <a:avLst/>
          </a:prstGeom>
          <a:noFill/>
          <a:ln/>
        </p:spPr>
        <p:txBody>
          <a:bodyPr wrap="none" lIns="0" tIns="0" rIns="0" bIns="0" rtlCol="0" anchor="t"/>
          <a:lstStyle/>
          <a:p>
            <a:pPr marL="0" indent="0" algn="l">
              <a:lnSpc>
                <a:spcPts val="1850"/>
              </a:lnSpc>
              <a:buNone/>
            </a:pPr>
            <a:r>
              <a:rPr lang="en-US" sz="1500" dirty="0">
                <a:solidFill>
                  <a:srgbClr val="383838"/>
                </a:solidFill>
                <a:latin typeface="PT Serif" pitchFamily="34" charset="0"/>
                <a:ea typeface="PT Serif" pitchFamily="34" charset="-122"/>
                <a:cs typeface="PT Serif" pitchFamily="34" charset="-120"/>
              </a:rPr>
              <a:t>«Қамқор» әлеуметтік жобасы</a:t>
            </a:r>
            <a:endParaRPr lang="en-US" sz="1500" dirty="0"/>
          </a:p>
        </p:txBody>
      </p:sp>
      <p:sp>
        <p:nvSpPr>
          <p:cNvPr id="15" name="Text 10"/>
          <p:cNvSpPr/>
          <p:nvPr/>
        </p:nvSpPr>
        <p:spPr>
          <a:xfrm>
            <a:off x="6141720" y="5861209"/>
            <a:ext cx="7833360" cy="764858"/>
          </a:xfrm>
          <a:prstGeom prst="rect">
            <a:avLst/>
          </a:prstGeom>
          <a:noFill/>
          <a:ln/>
        </p:spPr>
        <p:txBody>
          <a:bodyPr wrap="square" lIns="0" tIns="0" rIns="0" bIns="0" rtlCol="0" anchor="t"/>
          <a:lstStyle/>
          <a:p>
            <a:pPr marL="0" indent="0" algn="l">
              <a:lnSpc>
                <a:spcPts val="1500"/>
              </a:lnSpc>
              <a:buNone/>
            </a:pPr>
            <a:r>
              <a:rPr lang="en-US" sz="1100" dirty="0">
                <a:solidFill>
                  <a:srgbClr val="383838"/>
                </a:solidFill>
                <a:latin typeface="DM Sans" pitchFamily="34" charset="0"/>
                <a:ea typeface="DM Sans" pitchFamily="34" charset="-122"/>
                <a:cs typeface="DM Sans" pitchFamily="34" charset="-120"/>
              </a:rPr>
              <a:t>Бұл жобаны жүзеге асыру арқылы түйінді құндылықтарды дамыту қарастырылады. Жоба шеңберінде білім алушыларды «Қоғамға қызмет ету» волонтерлікке ата-аналар қауымдастығы және жергілікті атқарушы органдармен бірлесіп қарттарға көмек көрсету, жануарларға қамқорлық жасау, табиғат элементтерінен қайта өңделген материалдарды пайдалана отырып құстарға ұя жасау т.б. ұсынылады.</a:t>
            </a:r>
            <a:endParaRPr lang="en-US" sz="11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1478399" y="728305"/>
            <a:ext cx="7348895" cy="555069"/>
          </a:xfrm>
          <a:prstGeom prst="rect">
            <a:avLst/>
          </a:prstGeom>
          <a:noFill/>
          <a:ln/>
        </p:spPr>
        <p:txBody>
          <a:bodyPr wrap="none" lIns="0" tIns="0" rIns="0" bIns="0" rtlCol="0" anchor="t"/>
          <a:lstStyle/>
          <a:p>
            <a:pPr marL="0" indent="0" algn="l">
              <a:lnSpc>
                <a:spcPts val="4350"/>
              </a:lnSpc>
              <a:buNone/>
            </a:pPr>
            <a:r>
              <a:rPr lang="en-US" sz="3450" dirty="0">
                <a:solidFill>
                  <a:srgbClr val="020202"/>
                </a:solidFill>
                <a:latin typeface="PT Serif" pitchFamily="34" charset="0"/>
                <a:ea typeface="PT Serif" pitchFamily="34" charset="-122"/>
                <a:cs typeface="PT Serif" pitchFamily="34" charset="-120"/>
              </a:rPr>
              <a:t>Наурыз мерекесінің жаңа форматы</a:t>
            </a:r>
            <a:endParaRPr lang="en-US" sz="3450" dirty="0"/>
          </a:p>
        </p:txBody>
      </p:sp>
      <p:sp>
        <p:nvSpPr>
          <p:cNvPr id="3" name="Text 1"/>
          <p:cNvSpPr/>
          <p:nvPr/>
        </p:nvSpPr>
        <p:spPr>
          <a:xfrm>
            <a:off x="1478399" y="1535668"/>
            <a:ext cx="11673483" cy="472440"/>
          </a:xfrm>
          <a:prstGeom prst="rect">
            <a:avLst/>
          </a:prstGeom>
          <a:noFill/>
          <a:ln/>
        </p:spPr>
        <p:txBody>
          <a:bodyPr wrap="square" lIns="0" tIns="0" rIns="0" bIns="0" rtlCol="0" anchor="t"/>
          <a:lstStyle/>
          <a:p>
            <a:pPr marL="0" indent="0" algn="l">
              <a:lnSpc>
                <a:spcPts val="1850"/>
              </a:lnSpc>
              <a:buNone/>
            </a:pPr>
            <a:r>
              <a:rPr lang="en-US" sz="1300" dirty="0">
                <a:solidFill>
                  <a:srgbClr val="383838"/>
                </a:solidFill>
                <a:latin typeface="DM Sans" pitchFamily="34" charset="0"/>
                <a:ea typeface="DM Sans" pitchFamily="34" charset="-122"/>
                <a:cs typeface="DM Sans" pitchFamily="34" charset="-120"/>
              </a:rPr>
              <a:t>Наурыз мерекесі цифрлық технологиялар мен жасанды интеллект әлеуетіне баса назар аудара отырып, 2024 жылдан бері қалыптасқан Наурызнама онкүндігінің форматында атап өтіледі.</a:t>
            </a:r>
            <a:endParaRPr lang="en-US" sz="1300" dirty="0"/>
          </a:p>
        </p:txBody>
      </p:sp>
      <p:sp>
        <p:nvSpPr>
          <p:cNvPr id="4" name="Text 2"/>
          <p:cNvSpPr/>
          <p:nvPr/>
        </p:nvSpPr>
        <p:spPr>
          <a:xfrm>
            <a:off x="1478399" y="2150031"/>
            <a:ext cx="11673483" cy="708660"/>
          </a:xfrm>
          <a:prstGeom prst="rect">
            <a:avLst/>
          </a:prstGeom>
          <a:noFill/>
          <a:ln/>
        </p:spPr>
        <p:txBody>
          <a:bodyPr wrap="square" lIns="0" tIns="0" rIns="0" bIns="0" rtlCol="0" anchor="t"/>
          <a:lstStyle/>
          <a:p>
            <a:pPr marL="0" indent="0" algn="l">
              <a:lnSpc>
                <a:spcPts val="1850"/>
              </a:lnSpc>
              <a:buNone/>
            </a:pPr>
            <a:r>
              <a:rPr lang="en-US" sz="1300" dirty="0">
                <a:solidFill>
                  <a:srgbClr val="383838"/>
                </a:solidFill>
                <a:latin typeface="DM Sans" pitchFamily="34" charset="0"/>
                <a:ea typeface="DM Sans" pitchFamily="34" charset="-122"/>
                <a:cs typeface="DM Sans" pitchFamily="34" charset="-120"/>
              </a:rPr>
              <a:t>Наурызнаманың </a:t>
            </a:r>
            <a:r>
              <a:rPr lang="en-US" sz="1300" dirty="0" err="1">
                <a:solidFill>
                  <a:srgbClr val="383838"/>
                </a:solidFill>
                <a:latin typeface="DM Sans" pitchFamily="34" charset="0"/>
                <a:ea typeface="DM Sans" pitchFamily="34" charset="-122"/>
                <a:cs typeface="DM Sans" pitchFamily="34" charset="-120"/>
              </a:rPr>
              <a:t>әр</a:t>
            </a:r>
            <a:r>
              <a:rPr lang="en-US" sz="1300" dirty="0">
                <a:solidFill>
                  <a:srgbClr val="383838"/>
                </a:solidFill>
                <a:latin typeface="DM Sans" pitchFamily="34" charset="0"/>
                <a:ea typeface="DM Sans" pitchFamily="34" charset="-122"/>
                <a:cs typeface="DM Sans" pitchFamily="34" charset="-120"/>
              </a:rPr>
              <a:t> </a:t>
            </a:r>
            <a:r>
              <a:rPr lang="en-US" sz="1300" dirty="0" err="1" smtClean="0">
                <a:solidFill>
                  <a:srgbClr val="383838"/>
                </a:solidFill>
                <a:latin typeface="DM Sans" pitchFamily="34" charset="0"/>
                <a:ea typeface="DM Sans" pitchFamily="34" charset="-122"/>
                <a:cs typeface="DM Sans" pitchFamily="34" charset="-120"/>
              </a:rPr>
              <a:t>күніні</a:t>
            </a:r>
            <a:r>
              <a:rPr lang="kk-KZ" sz="1300" dirty="0" smtClean="0">
                <a:solidFill>
                  <a:srgbClr val="383838"/>
                </a:solidFill>
                <a:latin typeface="DM Sans" pitchFamily="34" charset="0"/>
                <a:ea typeface="DM Sans" pitchFamily="34" charset="-122"/>
                <a:cs typeface="DM Sans" pitchFamily="34" charset="-120"/>
              </a:rPr>
              <a:t>не</a:t>
            </a:r>
            <a:r>
              <a:rPr lang="en-US" sz="1300" dirty="0" smtClean="0">
                <a:solidFill>
                  <a:srgbClr val="383838"/>
                </a:solidFill>
                <a:latin typeface="DM Sans" pitchFamily="34" charset="0"/>
                <a:ea typeface="DM Sans" pitchFamily="34" charset="-122"/>
                <a:cs typeface="DM Sans" pitchFamily="34" charset="-120"/>
              </a:rPr>
              <a:t> </a:t>
            </a:r>
            <a:r>
              <a:rPr lang="en-US" sz="1300" b="1" dirty="0">
                <a:solidFill>
                  <a:srgbClr val="383838"/>
                </a:solidFill>
                <a:latin typeface="DM Sans" pitchFamily="34" charset="0"/>
                <a:ea typeface="DM Sans" pitchFamily="34" charset="-122"/>
                <a:cs typeface="DM Sans" pitchFamily="34" charset="-120"/>
              </a:rPr>
              <a:t>сәйкес «Адал азамат» біртұтас </a:t>
            </a:r>
            <a:r>
              <a:rPr lang="en-US" sz="1300" b="1" dirty="0" err="1">
                <a:solidFill>
                  <a:srgbClr val="383838"/>
                </a:solidFill>
                <a:latin typeface="DM Sans" pitchFamily="34" charset="0"/>
                <a:ea typeface="DM Sans" pitchFamily="34" charset="-122"/>
                <a:cs typeface="DM Sans" pitchFamily="34" charset="-120"/>
              </a:rPr>
              <a:t>тәрбие</a:t>
            </a:r>
            <a:r>
              <a:rPr lang="en-US" sz="1300" b="1" dirty="0">
                <a:solidFill>
                  <a:srgbClr val="383838"/>
                </a:solidFill>
                <a:latin typeface="DM Sans" pitchFamily="34" charset="0"/>
                <a:ea typeface="DM Sans" pitchFamily="34" charset="-122"/>
                <a:cs typeface="DM Sans" pitchFamily="34" charset="-120"/>
              </a:rPr>
              <a:t> </a:t>
            </a:r>
            <a:r>
              <a:rPr lang="en-US" sz="1300" b="1" dirty="0" err="1" smtClean="0">
                <a:solidFill>
                  <a:srgbClr val="383838"/>
                </a:solidFill>
                <a:latin typeface="DM Sans" pitchFamily="34" charset="0"/>
                <a:ea typeface="DM Sans" pitchFamily="34" charset="-122"/>
                <a:cs typeface="DM Sans" pitchFamily="34" charset="-120"/>
              </a:rPr>
              <a:t>бағдарал</a:t>
            </a:r>
            <a:r>
              <a:rPr lang="kk-KZ" sz="1300" b="1" dirty="0" smtClean="0">
                <a:solidFill>
                  <a:srgbClr val="383838"/>
                </a:solidFill>
                <a:latin typeface="DM Sans" pitchFamily="34" charset="0"/>
                <a:ea typeface="DM Sans" pitchFamily="34" charset="-122"/>
                <a:cs typeface="DM Sans" pitchFamily="34" charset="-120"/>
              </a:rPr>
              <a:t>а</a:t>
            </a:r>
            <a:r>
              <a:rPr lang="en-US" sz="1300" b="1" dirty="0" err="1" smtClean="0">
                <a:solidFill>
                  <a:srgbClr val="383838"/>
                </a:solidFill>
                <a:latin typeface="DM Sans" pitchFamily="34" charset="0"/>
                <a:ea typeface="DM Sans" pitchFamily="34" charset="-122"/>
                <a:cs typeface="DM Sans" pitchFamily="34" charset="-120"/>
              </a:rPr>
              <a:t>масының</a:t>
            </a:r>
            <a:r>
              <a:rPr lang="en-US" sz="1300" b="1" dirty="0" smtClean="0">
                <a:solidFill>
                  <a:srgbClr val="383838"/>
                </a:solidFill>
                <a:latin typeface="DM Sans" pitchFamily="34" charset="0"/>
                <a:ea typeface="DM Sans" pitchFamily="34" charset="-122"/>
                <a:cs typeface="DM Sans" pitchFamily="34" charset="-120"/>
              </a:rPr>
              <a:t> </a:t>
            </a:r>
            <a:r>
              <a:rPr lang="en-US" sz="1300" b="1" dirty="0">
                <a:solidFill>
                  <a:srgbClr val="383838"/>
                </a:solidFill>
                <a:latin typeface="DM Sans" pitchFamily="34" charset="0"/>
                <a:ea typeface="DM Sans" pitchFamily="34" charset="-122"/>
                <a:cs typeface="DM Sans" pitchFamily="34" charset="-120"/>
              </a:rPr>
              <a:t>аясында</a:t>
            </a:r>
            <a:r>
              <a:rPr lang="en-US" sz="1300" dirty="0">
                <a:solidFill>
                  <a:srgbClr val="383838"/>
                </a:solidFill>
                <a:latin typeface="DM Sans" pitchFamily="34" charset="0"/>
                <a:ea typeface="DM Sans" pitchFamily="34" charset="-122"/>
                <a:cs typeface="DM Sans" pitchFamily="34" charset="-120"/>
              </a:rPr>
              <a:t> мәдени, тәрбиелік, спорттық және әлеуметтік іс-шаралардың мазмұнын жаңарту, балаларға арналған цифрлық жобаларды кеңейту, ұлттық құндылықтарды заманауи форматта дәріптеу жұмыстары жүргізілуі тиіс.</a:t>
            </a:r>
            <a:endParaRPr lang="en-US" sz="1300" dirty="0"/>
          </a:p>
        </p:txBody>
      </p:sp>
      <p:sp>
        <p:nvSpPr>
          <p:cNvPr id="5" name="Text 3"/>
          <p:cNvSpPr/>
          <p:nvPr/>
        </p:nvSpPr>
        <p:spPr>
          <a:xfrm>
            <a:off x="1478399" y="3000613"/>
            <a:ext cx="169069" cy="211455"/>
          </a:xfrm>
          <a:prstGeom prst="rect">
            <a:avLst/>
          </a:prstGeom>
          <a:noFill/>
          <a:ln/>
        </p:spPr>
        <p:txBody>
          <a:bodyPr wrap="none" lIns="0" tIns="0" rIns="0" bIns="0" rtlCol="0" anchor="t"/>
          <a:lstStyle/>
          <a:p>
            <a:pPr marL="0" indent="0" algn="l">
              <a:lnSpc>
                <a:spcPts val="1850"/>
              </a:lnSpc>
              <a:buNone/>
            </a:pPr>
            <a:r>
              <a:rPr lang="en-US" sz="1300" dirty="0">
                <a:solidFill>
                  <a:srgbClr val="383838"/>
                </a:solidFill>
                <a:latin typeface="PT Serif Light" pitchFamily="34" charset="0"/>
                <a:ea typeface="PT Serif Light" pitchFamily="34" charset="-122"/>
                <a:cs typeface="PT Serif Light" pitchFamily="34" charset="-120"/>
              </a:rPr>
              <a:t>01</a:t>
            </a:r>
            <a:endParaRPr lang="en-US" sz="1300" dirty="0"/>
          </a:p>
        </p:txBody>
      </p:sp>
      <p:sp>
        <p:nvSpPr>
          <p:cNvPr id="6" name="Shape 4"/>
          <p:cNvSpPr/>
          <p:nvPr/>
        </p:nvSpPr>
        <p:spPr>
          <a:xfrm>
            <a:off x="1478399" y="3265289"/>
            <a:ext cx="5773698" cy="22860"/>
          </a:xfrm>
          <a:prstGeom prst="rect">
            <a:avLst/>
          </a:prstGeom>
          <a:solidFill>
            <a:srgbClr val="E04F00"/>
          </a:solidFill>
          <a:ln/>
        </p:spPr>
      </p:sp>
      <p:sp>
        <p:nvSpPr>
          <p:cNvPr id="7" name="Text 5"/>
          <p:cNvSpPr/>
          <p:nvPr/>
        </p:nvSpPr>
        <p:spPr>
          <a:xfrm>
            <a:off x="1478399" y="3395543"/>
            <a:ext cx="2220397" cy="277535"/>
          </a:xfrm>
          <a:prstGeom prst="rect">
            <a:avLst/>
          </a:prstGeom>
          <a:noFill/>
          <a:ln/>
        </p:spPr>
        <p:txBody>
          <a:bodyPr wrap="none" lIns="0" tIns="0" rIns="0" bIns="0" rtlCol="0" anchor="t"/>
          <a:lstStyle/>
          <a:p>
            <a:pPr marL="0" indent="0" algn="l">
              <a:lnSpc>
                <a:spcPts val="2150"/>
              </a:lnSpc>
              <a:buNone/>
            </a:pPr>
            <a:r>
              <a:rPr lang="en-US" sz="1700" dirty="0">
                <a:solidFill>
                  <a:srgbClr val="383838"/>
                </a:solidFill>
                <a:latin typeface="PT Serif" pitchFamily="34" charset="0"/>
                <a:ea typeface="PT Serif" pitchFamily="34" charset="-122"/>
                <a:cs typeface="PT Serif" pitchFamily="34" charset="-120"/>
              </a:rPr>
              <a:t>14 - Амал мерекесі</a:t>
            </a:r>
            <a:endParaRPr lang="en-US" sz="1700" dirty="0"/>
          </a:p>
        </p:txBody>
      </p:sp>
      <p:sp>
        <p:nvSpPr>
          <p:cNvPr id="8" name="Text 6"/>
          <p:cNvSpPr/>
          <p:nvPr/>
        </p:nvSpPr>
        <p:spPr>
          <a:xfrm>
            <a:off x="7378184" y="3000613"/>
            <a:ext cx="169069" cy="211455"/>
          </a:xfrm>
          <a:prstGeom prst="rect">
            <a:avLst/>
          </a:prstGeom>
          <a:noFill/>
          <a:ln/>
        </p:spPr>
        <p:txBody>
          <a:bodyPr wrap="none" lIns="0" tIns="0" rIns="0" bIns="0" rtlCol="0" anchor="t"/>
          <a:lstStyle/>
          <a:p>
            <a:pPr marL="0" indent="0" algn="l">
              <a:lnSpc>
                <a:spcPts val="1850"/>
              </a:lnSpc>
              <a:buNone/>
            </a:pPr>
            <a:r>
              <a:rPr lang="en-US" sz="1300" dirty="0">
                <a:solidFill>
                  <a:srgbClr val="383838"/>
                </a:solidFill>
                <a:latin typeface="PT Serif Light" pitchFamily="34" charset="0"/>
                <a:ea typeface="PT Serif Light" pitchFamily="34" charset="-122"/>
                <a:cs typeface="PT Serif Light" pitchFamily="34" charset="-120"/>
              </a:rPr>
              <a:t>02</a:t>
            </a:r>
            <a:endParaRPr lang="en-US" sz="1300" dirty="0"/>
          </a:p>
        </p:txBody>
      </p:sp>
      <p:sp>
        <p:nvSpPr>
          <p:cNvPr id="9" name="Shape 7"/>
          <p:cNvSpPr/>
          <p:nvPr/>
        </p:nvSpPr>
        <p:spPr>
          <a:xfrm>
            <a:off x="7378184" y="3265289"/>
            <a:ext cx="5773698" cy="22860"/>
          </a:xfrm>
          <a:prstGeom prst="rect">
            <a:avLst/>
          </a:prstGeom>
          <a:solidFill>
            <a:srgbClr val="E04F00"/>
          </a:solidFill>
          <a:ln/>
        </p:spPr>
      </p:sp>
      <p:sp>
        <p:nvSpPr>
          <p:cNvPr id="10" name="Text 8"/>
          <p:cNvSpPr/>
          <p:nvPr/>
        </p:nvSpPr>
        <p:spPr>
          <a:xfrm>
            <a:off x="7378184" y="3395543"/>
            <a:ext cx="2629495" cy="277535"/>
          </a:xfrm>
          <a:prstGeom prst="rect">
            <a:avLst/>
          </a:prstGeom>
          <a:noFill/>
          <a:ln/>
        </p:spPr>
        <p:txBody>
          <a:bodyPr wrap="none" lIns="0" tIns="0" rIns="0" bIns="0" rtlCol="0" anchor="t"/>
          <a:lstStyle/>
          <a:p>
            <a:pPr marL="0" indent="0" algn="l">
              <a:lnSpc>
                <a:spcPts val="2150"/>
              </a:lnSpc>
              <a:buNone/>
            </a:pPr>
            <a:r>
              <a:rPr lang="en-US" sz="1700" dirty="0">
                <a:solidFill>
                  <a:srgbClr val="383838"/>
                </a:solidFill>
                <a:latin typeface="PT Serif" pitchFamily="34" charset="0"/>
                <a:ea typeface="PT Serif" pitchFamily="34" charset="-122"/>
                <a:cs typeface="PT Serif" pitchFamily="34" charset="-120"/>
              </a:rPr>
              <a:t>15 - Қайырымдылық күні</a:t>
            </a:r>
            <a:endParaRPr lang="en-US" sz="1700" dirty="0"/>
          </a:p>
        </p:txBody>
      </p:sp>
      <p:sp>
        <p:nvSpPr>
          <p:cNvPr id="11" name="Text 9"/>
          <p:cNvSpPr/>
          <p:nvPr/>
        </p:nvSpPr>
        <p:spPr>
          <a:xfrm>
            <a:off x="1478399" y="3925967"/>
            <a:ext cx="169069" cy="211455"/>
          </a:xfrm>
          <a:prstGeom prst="rect">
            <a:avLst/>
          </a:prstGeom>
          <a:noFill/>
          <a:ln/>
        </p:spPr>
        <p:txBody>
          <a:bodyPr wrap="none" lIns="0" tIns="0" rIns="0" bIns="0" rtlCol="0" anchor="t"/>
          <a:lstStyle/>
          <a:p>
            <a:pPr marL="0" indent="0" algn="l">
              <a:lnSpc>
                <a:spcPts val="1850"/>
              </a:lnSpc>
              <a:buNone/>
            </a:pPr>
            <a:r>
              <a:rPr lang="en-US" sz="1300" dirty="0">
                <a:solidFill>
                  <a:srgbClr val="383838"/>
                </a:solidFill>
                <a:latin typeface="PT Serif Light" pitchFamily="34" charset="0"/>
                <a:ea typeface="PT Serif Light" pitchFamily="34" charset="-122"/>
                <a:cs typeface="PT Serif Light" pitchFamily="34" charset="-120"/>
              </a:rPr>
              <a:t>03</a:t>
            </a:r>
            <a:endParaRPr lang="en-US" sz="1300" dirty="0"/>
          </a:p>
        </p:txBody>
      </p:sp>
      <p:sp>
        <p:nvSpPr>
          <p:cNvPr id="12" name="Shape 10"/>
          <p:cNvSpPr/>
          <p:nvPr/>
        </p:nvSpPr>
        <p:spPr>
          <a:xfrm>
            <a:off x="1478399" y="4190643"/>
            <a:ext cx="5773698" cy="22860"/>
          </a:xfrm>
          <a:prstGeom prst="rect">
            <a:avLst/>
          </a:prstGeom>
          <a:solidFill>
            <a:srgbClr val="E04F00"/>
          </a:solidFill>
          <a:ln/>
        </p:spPr>
      </p:sp>
      <p:sp>
        <p:nvSpPr>
          <p:cNvPr id="13" name="Text 11"/>
          <p:cNvSpPr/>
          <p:nvPr/>
        </p:nvSpPr>
        <p:spPr>
          <a:xfrm>
            <a:off x="1478399" y="4320897"/>
            <a:ext cx="4584025" cy="277535"/>
          </a:xfrm>
          <a:prstGeom prst="rect">
            <a:avLst/>
          </a:prstGeom>
          <a:noFill/>
          <a:ln/>
        </p:spPr>
        <p:txBody>
          <a:bodyPr wrap="none" lIns="0" tIns="0" rIns="0" bIns="0" rtlCol="0" anchor="t"/>
          <a:lstStyle/>
          <a:p>
            <a:pPr marL="0" indent="0" algn="l">
              <a:lnSpc>
                <a:spcPts val="2150"/>
              </a:lnSpc>
              <a:buNone/>
            </a:pPr>
            <a:r>
              <a:rPr lang="en-US" sz="1700" dirty="0">
                <a:solidFill>
                  <a:srgbClr val="383838"/>
                </a:solidFill>
                <a:latin typeface="PT Serif" pitchFamily="34" charset="0"/>
                <a:ea typeface="PT Serif" pitchFamily="34" charset="-122"/>
                <a:cs typeface="PT Serif" pitchFamily="34" charset="-120"/>
              </a:rPr>
              <a:t>16 - Мәдениет және ұлттық салт-дәстүр күні</a:t>
            </a:r>
            <a:endParaRPr lang="en-US" sz="1700" dirty="0"/>
          </a:p>
        </p:txBody>
      </p:sp>
      <p:sp>
        <p:nvSpPr>
          <p:cNvPr id="14" name="Text 12"/>
          <p:cNvSpPr/>
          <p:nvPr/>
        </p:nvSpPr>
        <p:spPr>
          <a:xfrm>
            <a:off x="7378184" y="3925967"/>
            <a:ext cx="169069" cy="211455"/>
          </a:xfrm>
          <a:prstGeom prst="rect">
            <a:avLst/>
          </a:prstGeom>
          <a:noFill/>
          <a:ln/>
        </p:spPr>
        <p:txBody>
          <a:bodyPr wrap="none" lIns="0" tIns="0" rIns="0" bIns="0" rtlCol="0" anchor="t"/>
          <a:lstStyle/>
          <a:p>
            <a:pPr marL="0" indent="0" algn="l">
              <a:lnSpc>
                <a:spcPts val="1850"/>
              </a:lnSpc>
              <a:buNone/>
            </a:pPr>
            <a:r>
              <a:rPr lang="en-US" sz="1300" dirty="0">
                <a:solidFill>
                  <a:srgbClr val="383838"/>
                </a:solidFill>
                <a:latin typeface="PT Serif Light" pitchFamily="34" charset="0"/>
                <a:ea typeface="PT Serif Light" pitchFamily="34" charset="-122"/>
                <a:cs typeface="PT Serif Light" pitchFamily="34" charset="-120"/>
              </a:rPr>
              <a:t>04</a:t>
            </a:r>
            <a:endParaRPr lang="en-US" sz="1300" dirty="0"/>
          </a:p>
        </p:txBody>
      </p:sp>
      <p:sp>
        <p:nvSpPr>
          <p:cNvPr id="15" name="Shape 13"/>
          <p:cNvSpPr/>
          <p:nvPr/>
        </p:nvSpPr>
        <p:spPr>
          <a:xfrm>
            <a:off x="7378184" y="4190643"/>
            <a:ext cx="5773698" cy="22860"/>
          </a:xfrm>
          <a:prstGeom prst="rect">
            <a:avLst/>
          </a:prstGeom>
          <a:solidFill>
            <a:srgbClr val="E04F00"/>
          </a:solidFill>
          <a:ln/>
        </p:spPr>
      </p:sp>
      <p:sp>
        <p:nvSpPr>
          <p:cNvPr id="16" name="Text 14"/>
          <p:cNvSpPr/>
          <p:nvPr/>
        </p:nvSpPr>
        <p:spPr>
          <a:xfrm>
            <a:off x="7378184" y="4320897"/>
            <a:ext cx="2220397" cy="277535"/>
          </a:xfrm>
          <a:prstGeom prst="rect">
            <a:avLst/>
          </a:prstGeom>
          <a:noFill/>
          <a:ln/>
        </p:spPr>
        <p:txBody>
          <a:bodyPr wrap="none" lIns="0" tIns="0" rIns="0" bIns="0" rtlCol="0" anchor="t"/>
          <a:lstStyle/>
          <a:p>
            <a:pPr marL="0" indent="0" algn="l">
              <a:lnSpc>
                <a:spcPts val="2150"/>
              </a:lnSpc>
              <a:buNone/>
            </a:pPr>
            <a:r>
              <a:rPr lang="en-US" sz="1700" dirty="0">
                <a:solidFill>
                  <a:srgbClr val="383838"/>
                </a:solidFill>
                <a:latin typeface="PT Serif" pitchFamily="34" charset="0"/>
                <a:ea typeface="PT Serif" pitchFamily="34" charset="-122"/>
                <a:cs typeface="PT Serif" pitchFamily="34" charset="-120"/>
              </a:rPr>
              <a:t>17 - Шаңырақ күні</a:t>
            </a:r>
            <a:endParaRPr lang="en-US" sz="1700" dirty="0"/>
          </a:p>
        </p:txBody>
      </p:sp>
      <p:sp>
        <p:nvSpPr>
          <p:cNvPr id="17" name="Text 15"/>
          <p:cNvSpPr/>
          <p:nvPr/>
        </p:nvSpPr>
        <p:spPr>
          <a:xfrm>
            <a:off x="1478399" y="4851321"/>
            <a:ext cx="169069" cy="211455"/>
          </a:xfrm>
          <a:prstGeom prst="rect">
            <a:avLst/>
          </a:prstGeom>
          <a:noFill/>
          <a:ln/>
        </p:spPr>
        <p:txBody>
          <a:bodyPr wrap="none" lIns="0" tIns="0" rIns="0" bIns="0" rtlCol="0" anchor="t"/>
          <a:lstStyle/>
          <a:p>
            <a:pPr marL="0" indent="0" algn="l">
              <a:lnSpc>
                <a:spcPts val="1850"/>
              </a:lnSpc>
              <a:buNone/>
            </a:pPr>
            <a:r>
              <a:rPr lang="en-US" sz="1300" dirty="0">
                <a:solidFill>
                  <a:srgbClr val="383838"/>
                </a:solidFill>
                <a:latin typeface="PT Serif Light" pitchFamily="34" charset="0"/>
                <a:ea typeface="PT Serif Light" pitchFamily="34" charset="-122"/>
                <a:cs typeface="PT Serif Light" pitchFamily="34" charset="-120"/>
              </a:rPr>
              <a:t>05</a:t>
            </a:r>
            <a:endParaRPr lang="en-US" sz="1300" dirty="0"/>
          </a:p>
        </p:txBody>
      </p:sp>
      <p:sp>
        <p:nvSpPr>
          <p:cNvPr id="18" name="Shape 16"/>
          <p:cNvSpPr/>
          <p:nvPr/>
        </p:nvSpPr>
        <p:spPr>
          <a:xfrm>
            <a:off x="1478399" y="5115997"/>
            <a:ext cx="5773698" cy="22860"/>
          </a:xfrm>
          <a:prstGeom prst="rect">
            <a:avLst/>
          </a:prstGeom>
          <a:solidFill>
            <a:srgbClr val="E04F00"/>
          </a:solidFill>
          <a:ln/>
        </p:spPr>
      </p:sp>
      <p:sp>
        <p:nvSpPr>
          <p:cNvPr id="19" name="Text 17"/>
          <p:cNvSpPr/>
          <p:nvPr/>
        </p:nvSpPr>
        <p:spPr>
          <a:xfrm>
            <a:off x="1478399" y="5246251"/>
            <a:ext cx="2220397" cy="277535"/>
          </a:xfrm>
          <a:prstGeom prst="rect">
            <a:avLst/>
          </a:prstGeom>
          <a:noFill/>
          <a:ln/>
        </p:spPr>
        <p:txBody>
          <a:bodyPr wrap="none" lIns="0" tIns="0" rIns="0" bIns="0" rtlCol="0" anchor="t"/>
          <a:lstStyle/>
          <a:p>
            <a:pPr marL="0" indent="0" algn="l">
              <a:lnSpc>
                <a:spcPts val="2150"/>
              </a:lnSpc>
              <a:buNone/>
            </a:pPr>
            <a:r>
              <a:rPr lang="en-US" sz="1700" dirty="0">
                <a:solidFill>
                  <a:srgbClr val="383838"/>
                </a:solidFill>
                <a:latin typeface="PT Serif" pitchFamily="34" charset="0"/>
                <a:ea typeface="PT Serif" pitchFamily="34" charset="-122"/>
                <a:cs typeface="PT Serif" pitchFamily="34" charset="-120"/>
              </a:rPr>
              <a:t>18 - Ұлттық киім күні</a:t>
            </a:r>
            <a:endParaRPr lang="en-US" sz="1700" dirty="0"/>
          </a:p>
        </p:txBody>
      </p:sp>
      <p:sp>
        <p:nvSpPr>
          <p:cNvPr id="20" name="Text 18"/>
          <p:cNvSpPr/>
          <p:nvPr/>
        </p:nvSpPr>
        <p:spPr>
          <a:xfrm>
            <a:off x="7378184" y="4851321"/>
            <a:ext cx="169069" cy="211455"/>
          </a:xfrm>
          <a:prstGeom prst="rect">
            <a:avLst/>
          </a:prstGeom>
          <a:noFill/>
          <a:ln/>
        </p:spPr>
        <p:txBody>
          <a:bodyPr wrap="none" lIns="0" tIns="0" rIns="0" bIns="0" rtlCol="0" anchor="t"/>
          <a:lstStyle/>
          <a:p>
            <a:pPr marL="0" indent="0" algn="l">
              <a:lnSpc>
                <a:spcPts val="1850"/>
              </a:lnSpc>
              <a:buNone/>
            </a:pPr>
            <a:r>
              <a:rPr lang="en-US" sz="1300" dirty="0">
                <a:solidFill>
                  <a:srgbClr val="383838"/>
                </a:solidFill>
                <a:latin typeface="PT Serif Light" pitchFamily="34" charset="0"/>
                <a:ea typeface="PT Serif Light" pitchFamily="34" charset="-122"/>
                <a:cs typeface="PT Serif Light" pitchFamily="34" charset="-120"/>
              </a:rPr>
              <a:t>06</a:t>
            </a:r>
            <a:endParaRPr lang="en-US" sz="1300" dirty="0"/>
          </a:p>
        </p:txBody>
      </p:sp>
      <p:sp>
        <p:nvSpPr>
          <p:cNvPr id="21" name="Shape 19"/>
          <p:cNvSpPr/>
          <p:nvPr/>
        </p:nvSpPr>
        <p:spPr>
          <a:xfrm>
            <a:off x="7378184" y="5115997"/>
            <a:ext cx="5773698" cy="22860"/>
          </a:xfrm>
          <a:prstGeom prst="rect">
            <a:avLst/>
          </a:prstGeom>
          <a:solidFill>
            <a:srgbClr val="E04F00"/>
          </a:solidFill>
          <a:ln/>
        </p:spPr>
      </p:sp>
      <p:sp>
        <p:nvSpPr>
          <p:cNvPr id="22" name="Text 20"/>
          <p:cNvSpPr/>
          <p:nvPr/>
        </p:nvSpPr>
        <p:spPr>
          <a:xfrm>
            <a:off x="7378184" y="5246251"/>
            <a:ext cx="2220397" cy="277535"/>
          </a:xfrm>
          <a:prstGeom prst="rect">
            <a:avLst/>
          </a:prstGeom>
          <a:noFill/>
          <a:ln/>
        </p:spPr>
        <p:txBody>
          <a:bodyPr wrap="none" lIns="0" tIns="0" rIns="0" bIns="0" rtlCol="0" anchor="t"/>
          <a:lstStyle/>
          <a:p>
            <a:pPr marL="0" indent="0" algn="l">
              <a:lnSpc>
                <a:spcPts val="2150"/>
              </a:lnSpc>
              <a:buNone/>
            </a:pPr>
            <a:r>
              <a:rPr lang="en-US" sz="1700" dirty="0">
                <a:solidFill>
                  <a:srgbClr val="383838"/>
                </a:solidFill>
                <a:latin typeface="PT Serif" pitchFamily="34" charset="0"/>
                <a:ea typeface="PT Serif" pitchFamily="34" charset="-122"/>
                <a:cs typeface="PT Serif" pitchFamily="34" charset="-120"/>
              </a:rPr>
              <a:t>19 - Жаңару күні</a:t>
            </a:r>
            <a:endParaRPr lang="en-US" sz="1700" dirty="0"/>
          </a:p>
        </p:txBody>
      </p:sp>
      <p:sp>
        <p:nvSpPr>
          <p:cNvPr id="23" name="Text 21"/>
          <p:cNvSpPr/>
          <p:nvPr/>
        </p:nvSpPr>
        <p:spPr>
          <a:xfrm>
            <a:off x="1478399" y="5776674"/>
            <a:ext cx="169069" cy="211455"/>
          </a:xfrm>
          <a:prstGeom prst="rect">
            <a:avLst/>
          </a:prstGeom>
          <a:noFill/>
          <a:ln/>
        </p:spPr>
        <p:txBody>
          <a:bodyPr wrap="none" lIns="0" tIns="0" rIns="0" bIns="0" rtlCol="0" anchor="t"/>
          <a:lstStyle/>
          <a:p>
            <a:pPr marL="0" indent="0" algn="l">
              <a:lnSpc>
                <a:spcPts val="1850"/>
              </a:lnSpc>
              <a:buNone/>
            </a:pPr>
            <a:r>
              <a:rPr lang="en-US" sz="1300" dirty="0">
                <a:solidFill>
                  <a:srgbClr val="383838"/>
                </a:solidFill>
                <a:latin typeface="PT Serif Light" pitchFamily="34" charset="0"/>
                <a:ea typeface="PT Serif Light" pitchFamily="34" charset="-122"/>
                <a:cs typeface="PT Serif Light" pitchFamily="34" charset="-120"/>
              </a:rPr>
              <a:t>07</a:t>
            </a:r>
            <a:endParaRPr lang="en-US" sz="1300" dirty="0"/>
          </a:p>
        </p:txBody>
      </p:sp>
      <p:sp>
        <p:nvSpPr>
          <p:cNvPr id="24" name="Shape 22"/>
          <p:cNvSpPr/>
          <p:nvPr/>
        </p:nvSpPr>
        <p:spPr>
          <a:xfrm>
            <a:off x="1478399" y="6041350"/>
            <a:ext cx="5773698" cy="22860"/>
          </a:xfrm>
          <a:prstGeom prst="rect">
            <a:avLst/>
          </a:prstGeom>
          <a:solidFill>
            <a:srgbClr val="E04F00"/>
          </a:solidFill>
          <a:ln/>
        </p:spPr>
      </p:sp>
      <p:sp>
        <p:nvSpPr>
          <p:cNvPr id="25" name="Text 23"/>
          <p:cNvSpPr/>
          <p:nvPr/>
        </p:nvSpPr>
        <p:spPr>
          <a:xfrm>
            <a:off x="1478399" y="6171605"/>
            <a:ext cx="2298383" cy="277535"/>
          </a:xfrm>
          <a:prstGeom prst="rect">
            <a:avLst/>
          </a:prstGeom>
          <a:noFill/>
          <a:ln/>
        </p:spPr>
        <p:txBody>
          <a:bodyPr wrap="none" lIns="0" tIns="0" rIns="0" bIns="0" rtlCol="0" anchor="t"/>
          <a:lstStyle/>
          <a:p>
            <a:pPr marL="0" indent="0" algn="l">
              <a:lnSpc>
                <a:spcPts val="2150"/>
              </a:lnSpc>
              <a:buNone/>
            </a:pPr>
            <a:r>
              <a:rPr lang="en-US" sz="1700" dirty="0">
                <a:solidFill>
                  <a:srgbClr val="383838"/>
                </a:solidFill>
                <a:latin typeface="PT Serif" pitchFamily="34" charset="0"/>
                <a:ea typeface="PT Serif" pitchFamily="34" charset="-122"/>
                <a:cs typeface="PT Serif" pitchFamily="34" charset="-120"/>
              </a:rPr>
              <a:t>20 - Ұлттық спорт күні</a:t>
            </a:r>
            <a:endParaRPr lang="en-US" sz="1700" dirty="0"/>
          </a:p>
        </p:txBody>
      </p:sp>
      <p:sp>
        <p:nvSpPr>
          <p:cNvPr id="26" name="Text 24"/>
          <p:cNvSpPr/>
          <p:nvPr/>
        </p:nvSpPr>
        <p:spPr>
          <a:xfrm>
            <a:off x="7378184" y="5776674"/>
            <a:ext cx="169069" cy="211455"/>
          </a:xfrm>
          <a:prstGeom prst="rect">
            <a:avLst/>
          </a:prstGeom>
          <a:noFill/>
          <a:ln/>
        </p:spPr>
        <p:txBody>
          <a:bodyPr wrap="none" lIns="0" tIns="0" rIns="0" bIns="0" rtlCol="0" anchor="t"/>
          <a:lstStyle/>
          <a:p>
            <a:pPr marL="0" indent="0" algn="l">
              <a:lnSpc>
                <a:spcPts val="1850"/>
              </a:lnSpc>
              <a:buNone/>
            </a:pPr>
            <a:r>
              <a:rPr lang="en-US" sz="1300" dirty="0">
                <a:solidFill>
                  <a:srgbClr val="383838"/>
                </a:solidFill>
                <a:latin typeface="PT Serif Light" pitchFamily="34" charset="0"/>
                <a:ea typeface="PT Serif Light" pitchFamily="34" charset="-122"/>
                <a:cs typeface="PT Serif Light" pitchFamily="34" charset="-120"/>
              </a:rPr>
              <a:t>08</a:t>
            </a:r>
            <a:endParaRPr lang="en-US" sz="1300" dirty="0"/>
          </a:p>
        </p:txBody>
      </p:sp>
      <p:sp>
        <p:nvSpPr>
          <p:cNvPr id="27" name="Shape 25"/>
          <p:cNvSpPr/>
          <p:nvPr/>
        </p:nvSpPr>
        <p:spPr>
          <a:xfrm>
            <a:off x="7378184" y="6041350"/>
            <a:ext cx="5773698" cy="22860"/>
          </a:xfrm>
          <a:prstGeom prst="rect">
            <a:avLst/>
          </a:prstGeom>
          <a:solidFill>
            <a:srgbClr val="E04F00"/>
          </a:solidFill>
          <a:ln/>
        </p:spPr>
      </p:sp>
      <p:sp>
        <p:nvSpPr>
          <p:cNvPr id="28" name="Text 26"/>
          <p:cNvSpPr/>
          <p:nvPr/>
        </p:nvSpPr>
        <p:spPr>
          <a:xfrm>
            <a:off x="7378184" y="6171605"/>
            <a:ext cx="2220397" cy="277535"/>
          </a:xfrm>
          <a:prstGeom prst="rect">
            <a:avLst/>
          </a:prstGeom>
          <a:noFill/>
          <a:ln/>
        </p:spPr>
        <p:txBody>
          <a:bodyPr wrap="none" lIns="0" tIns="0" rIns="0" bIns="0" rtlCol="0" anchor="t"/>
          <a:lstStyle/>
          <a:p>
            <a:pPr marL="0" indent="0" algn="l">
              <a:lnSpc>
                <a:spcPts val="2150"/>
              </a:lnSpc>
              <a:buNone/>
            </a:pPr>
            <a:r>
              <a:rPr lang="en-US" sz="1700" dirty="0">
                <a:solidFill>
                  <a:srgbClr val="383838"/>
                </a:solidFill>
                <a:latin typeface="PT Serif" pitchFamily="34" charset="0"/>
                <a:ea typeface="PT Serif" pitchFamily="34" charset="-122"/>
                <a:cs typeface="PT Serif" pitchFamily="34" charset="-120"/>
              </a:rPr>
              <a:t>21 - Ынтымақ күні</a:t>
            </a:r>
            <a:endParaRPr lang="en-US" sz="1700" dirty="0"/>
          </a:p>
        </p:txBody>
      </p:sp>
      <p:sp>
        <p:nvSpPr>
          <p:cNvPr id="29" name="Text 27"/>
          <p:cNvSpPr/>
          <p:nvPr/>
        </p:nvSpPr>
        <p:spPr>
          <a:xfrm>
            <a:off x="1478399" y="6702028"/>
            <a:ext cx="169069" cy="211455"/>
          </a:xfrm>
          <a:prstGeom prst="rect">
            <a:avLst/>
          </a:prstGeom>
          <a:noFill/>
          <a:ln/>
        </p:spPr>
        <p:txBody>
          <a:bodyPr wrap="none" lIns="0" tIns="0" rIns="0" bIns="0" rtlCol="0" anchor="t"/>
          <a:lstStyle/>
          <a:p>
            <a:pPr marL="0" indent="0" algn="l">
              <a:lnSpc>
                <a:spcPts val="1850"/>
              </a:lnSpc>
              <a:buNone/>
            </a:pPr>
            <a:r>
              <a:rPr lang="en-US" sz="1300" dirty="0">
                <a:solidFill>
                  <a:srgbClr val="383838"/>
                </a:solidFill>
                <a:latin typeface="PT Serif Light" pitchFamily="34" charset="0"/>
                <a:ea typeface="PT Serif Light" pitchFamily="34" charset="-122"/>
                <a:cs typeface="PT Serif Light" pitchFamily="34" charset="-120"/>
              </a:rPr>
              <a:t>09</a:t>
            </a:r>
            <a:endParaRPr lang="en-US" sz="1300" dirty="0"/>
          </a:p>
        </p:txBody>
      </p:sp>
      <p:sp>
        <p:nvSpPr>
          <p:cNvPr id="30" name="Shape 28"/>
          <p:cNvSpPr/>
          <p:nvPr/>
        </p:nvSpPr>
        <p:spPr>
          <a:xfrm>
            <a:off x="1478399" y="6966704"/>
            <a:ext cx="5773698" cy="22860"/>
          </a:xfrm>
          <a:prstGeom prst="rect">
            <a:avLst/>
          </a:prstGeom>
          <a:solidFill>
            <a:srgbClr val="E04F00"/>
          </a:solidFill>
          <a:ln/>
        </p:spPr>
      </p:sp>
      <p:sp>
        <p:nvSpPr>
          <p:cNvPr id="31" name="Text 29"/>
          <p:cNvSpPr/>
          <p:nvPr/>
        </p:nvSpPr>
        <p:spPr>
          <a:xfrm>
            <a:off x="1478399" y="7096958"/>
            <a:ext cx="2220397" cy="277535"/>
          </a:xfrm>
          <a:prstGeom prst="rect">
            <a:avLst/>
          </a:prstGeom>
          <a:noFill/>
          <a:ln/>
        </p:spPr>
        <p:txBody>
          <a:bodyPr wrap="none" lIns="0" tIns="0" rIns="0" bIns="0" rtlCol="0" anchor="t"/>
          <a:lstStyle/>
          <a:p>
            <a:pPr marL="0" indent="0" algn="l">
              <a:lnSpc>
                <a:spcPts val="2150"/>
              </a:lnSpc>
              <a:buNone/>
            </a:pPr>
            <a:r>
              <a:rPr lang="en-US" sz="1700" dirty="0">
                <a:solidFill>
                  <a:srgbClr val="383838"/>
                </a:solidFill>
                <a:latin typeface="PT Serif" pitchFamily="34" charset="0"/>
                <a:ea typeface="PT Serif" pitchFamily="34" charset="-122"/>
                <a:cs typeface="PT Serif" pitchFamily="34" charset="-120"/>
              </a:rPr>
              <a:t>22 - Жыл басы</a:t>
            </a:r>
            <a:endParaRPr lang="en-US" sz="1700" dirty="0"/>
          </a:p>
        </p:txBody>
      </p:sp>
      <p:sp>
        <p:nvSpPr>
          <p:cNvPr id="32" name="Text 30"/>
          <p:cNvSpPr/>
          <p:nvPr/>
        </p:nvSpPr>
        <p:spPr>
          <a:xfrm>
            <a:off x="7378184" y="6702028"/>
            <a:ext cx="169069" cy="211455"/>
          </a:xfrm>
          <a:prstGeom prst="rect">
            <a:avLst/>
          </a:prstGeom>
          <a:noFill/>
          <a:ln/>
        </p:spPr>
        <p:txBody>
          <a:bodyPr wrap="none" lIns="0" tIns="0" rIns="0" bIns="0" rtlCol="0" anchor="t"/>
          <a:lstStyle/>
          <a:p>
            <a:pPr marL="0" indent="0" algn="l">
              <a:lnSpc>
                <a:spcPts val="1850"/>
              </a:lnSpc>
              <a:buNone/>
            </a:pPr>
            <a:r>
              <a:rPr lang="en-US" sz="1300" dirty="0">
                <a:solidFill>
                  <a:srgbClr val="383838"/>
                </a:solidFill>
                <a:latin typeface="PT Serif Light" pitchFamily="34" charset="0"/>
                <a:ea typeface="PT Serif Light" pitchFamily="34" charset="-122"/>
                <a:cs typeface="PT Serif Light" pitchFamily="34" charset="-120"/>
              </a:rPr>
              <a:t>10</a:t>
            </a:r>
            <a:endParaRPr lang="en-US" sz="1300" dirty="0"/>
          </a:p>
        </p:txBody>
      </p:sp>
      <p:sp>
        <p:nvSpPr>
          <p:cNvPr id="33" name="Shape 31"/>
          <p:cNvSpPr/>
          <p:nvPr/>
        </p:nvSpPr>
        <p:spPr>
          <a:xfrm>
            <a:off x="7378184" y="6966704"/>
            <a:ext cx="5773698" cy="22860"/>
          </a:xfrm>
          <a:prstGeom prst="rect">
            <a:avLst/>
          </a:prstGeom>
          <a:solidFill>
            <a:srgbClr val="E04F00"/>
          </a:solidFill>
          <a:ln/>
        </p:spPr>
      </p:sp>
      <p:sp>
        <p:nvSpPr>
          <p:cNvPr id="34" name="Text 32"/>
          <p:cNvSpPr/>
          <p:nvPr/>
        </p:nvSpPr>
        <p:spPr>
          <a:xfrm>
            <a:off x="7378184" y="7096958"/>
            <a:ext cx="2220397" cy="277535"/>
          </a:xfrm>
          <a:prstGeom prst="rect">
            <a:avLst/>
          </a:prstGeom>
          <a:noFill/>
          <a:ln/>
        </p:spPr>
        <p:txBody>
          <a:bodyPr wrap="none" lIns="0" tIns="0" rIns="0" bIns="0" rtlCol="0" anchor="t"/>
          <a:lstStyle/>
          <a:p>
            <a:pPr marL="0" indent="0" algn="l">
              <a:lnSpc>
                <a:spcPts val="2150"/>
              </a:lnSpc>
              <a:buNone/>
            </a:pPr>
            <a:r>
              <a:rPr lang="en-US" sz="1700" dirty="0">
                <a:solidFill>
                  <a:srgbClr val="383838"/>
                </a:solidFill>
                <a:latin typeface="PT Serif" pitchFamily="34" charset="0"/>
                <a:ea typeface="PT Serif" pitchFamily="34" charset="-122"/>
                <a:cs typeface="PT Serif" pitchFamily="34" charset="-120"/>
              </a:rPr>
              <a:t>23 - Тазару күні</a:t>
            </a:r>
            <a:endParaRPr lang="en-US" sz="17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75084" y="1194197"/>
            <a:ext cx="7793831" cy="1265873"/>
          </a:xfrm>
          <a:prstGeom prst="rect">
            <a:avLst/>
          </a:prstGeom>
          <a:noFill/>
          <a:ln/>
        </p:spPr>
        <p:txBody>
          <a:bodyPr wrap="square" lIns="0" tIns="0" rIns="0" bIns="0" rtlCol="0" anchor="t"/>
          <a:lstStyle/>
          <a:p>
            <a:pPr marL="0" indent="0" algn="l">
              <a:lnSpc>
                <a:spcPts val="4950"/>
              </a:lnSpc>
              <a:buNone/>
            </a:pPr>
            <a:r>
              <a:rPr lang="en-US" sz="3950" dirty="0">
                <a:solidFill>
                  <a:srgbClr val="020202"/>
                </a:solidFill>
                <a:latin typeface="PT Serif" pitchFamily="34" charset="0"/>
                <a:ea typeface="PT Serif" pitchFamily="34" charset="-122"/>
                <a:cs typeface="PT Serif" pitchFamily="34" charset="-120"/>
              </a:rPr>
              <a:t>Наурызнама онкүндігін өткізу форматы</a:t>
            </a:r>
            <a:endParaRPr lang="en-US" sz="3950" dirty="0"/>
          </a:p>
        </p:txBody>
      </p:sp>
      <p:sp>
        <p:nvSpPr>
          <p:cNvPr id="4" name="Text 1"/>
          <p:cNvSpPr/>
          <p:nvPr/>
        </p:nvSpPr>
        <p:spPr>
          <a:xfrm>
            <a:off x="675084" y="2706053"/>
            <a:ext cx="7793831" cy="856536"/>
          </a:xfrm>
          <a:prstGeom prst="rect">
            <a:avLst/>
          </a:prstGeom>
          <a:noFill/>
          <a:ln/>
        </p:spPr>
        <p:txBody>
          <a:bodyPr wrap="square" lIns="0" tIns="0" rIns="0" bIns="0" rtlCol="0" anchor="t"/>
          <a:lstStyle/>
          <a:p>
            <a:pPr marL="0" indent="0" algn="l">
              <a:lnSpc>
                <a:spcPts val="2200"/>
              </a:lnSpc>
              <a:buNone/>
            </a:pPr>
            <a:r>
              <a:rPr lang="en-US" sz="1500" dirty="0">
                <a:solidFill>
                  <a:srgbClr val="383838"/>
                </a:solidFill>
                <a:latin typeface="DM Sans" pitchFamily="34" charset="0"/>
                <a:ea typeface="DM Sans" pitchFamily="34" charset="-122"/>
                <a:cs typeface="DM Sans" pitchFamily="34" charset="-120"/>
              </a:rPr>
              <a:t>Осыған орай, төл мерекемізді тойлаудың жаңа дәстүрінің мазмұнын байыту үшін 14-23 наурыз аралығында ұйымдастырылатын Наурызнама онкүндігін келесі форматта өткізу ұсынылады.</a:t>
            </a:r>
            <a:endParaRPr lang="en-US" sz="1500" dirty="0"/>
          </a:p>
        </p:txBody>
      </p:sp>
      <p:sp>
        <p:nvSpPr>
          <p:cNvPr id="5" name="Shape 2"/>
          <p:cNvSpPr/>
          <p:nvPr/>
        </p:nvSpPr>
        <p:spPr>
          <a:xfrm>
            <a:off x="892016" y="3747016"/>
            <a:ext cx="22860" cy="3288387"/>
          </a:xfrm>
          <a:prstGeom prst="roundRect">
            <a:avLst>
              <a:gd name="adj" fmla="val 126570"/>
            </a:avLst>
          </a:prstGeom>
          <a:solidFill>
            <a:srgbClr val="D8D4D4"/>
          </a:solidFill>
          <a:ln/>
        </p:spPr>
      </p:sp>
      <p:sp>
        <p:nvSpPr>
          <p:cNvPr id="6" name="Shape 3"/>
          <p:cNvSpPr/>
          <p:nvPr/>
        </p:nvSpPr>
        <p:spPr>
          <a:xfrm>
            <a:off x="1086148" y="3952518"/>
            <a:ext cx="578644" cy="22860"/>
          </a:xfrm>
          <a:prstGeom prst="roundRect">
            <a:avLst>
              <a:gd name="adj" fmla="val 126570"/>
            </a:avLst>
          </a:prstGeom>
          <a:solidFill>
            <a:srgbClr val="D8D4D4"/>
          </a:solidFill>
          <a:ln/>
        </p:spPr>
      </p:sp>
      <p:sp>
        <p:nvSpPr>
          <p:cNvPr id="7" name="Shape 4"/>
          <p:cNvSpPr/>
          <p:nvPr/>
        </p:nvSpPr>
        <p:spPr>
          <a:xfrm>
            <a:off x="675025" y="3747016"/>
            <a:ext cx="433983" cy="433983"/>
          </a:xfrm>
          <a:prstGeom prst="roundRect">
            <a:avLst>
              <a:gd name="adj" fmla="val 6667"/>
            </a:avLst>
          </a:prstGeom>
          <a:solidFill>
            <a:srgbClr val="F2EEEE"/>
          </a:solidFill>
          <a:ln/>
        </p:spPr>
      </p:sp>
      <p:sp>
        <p:nvSpPr>
          <p:cNvPr id="8" name="Text 5"/>
          <p:cNvSpPr/>
          <p:nvPr/>
        </p:nvSpPr>
        <p:spPr>
          <a:xfrm>
            <a:off x="740093" y="3774103"/>
            <a:ext cx="303728" cy="379690"/>
          </a:xfrm>
          <a:prstGeom prst="rect">
            <a:avLst/>
          </a:prstGeom>
          <a:noFill/>
          <a:ln/>
        </p:spPr>
        <p:txBody>
          <a:bodyPr wrap="none" lIns="0" tIns="0" rIns="0" bIns="0" rtlCol="0" anchor="t"/>
          <a:lstStyle/>
          <a:p>
            <a:pPr marL="0" indent="0" algn="ctr">
              <a:lnSpc>
                <a:spcPts val="2350"/>
              </a:lnSpc>
              <a:buNone/>
            </a:pPr>
            <a:r>
              <a:rPr lang="en-US" sz="2350" dirty="0">
                <a:solidFill>
                  <a:srgbClr val="383838"/>
                </a:solidFill>
                <a:latin typeface="PT Serif" pitchFamily="34" charset="0"/>
                <a:ea typeface="PT Serif" pitchFamily="34" charset="-122"/>
                <a:cs typeface="PT Serif" pitchFamily="34" charset="-120"/>
              </a:rPr>
              <a:t>1</a:t>
            </a:r>
            <a:endParaRPr lang="en-US" sz="2350" dirty="0"/>
          </a:p>
        </p:txBody>
      </p:sp>
      <p:sp>
        <p:nvSpPr>
          <p:cNvPr id="9" name="Text 6"/>
          <p:cNvSpPr/>
          <p:nvPr/>
        </p:nvSpPr>
        <p:spPr>
          <a:xfrm>
            <a:off x="1856542" y="3813215"/>
            <a:ext cx="2531626" cy="316349"/>
          </a:xfrm>
          <a:prstGeom prst="rect">
            <a:avLst/>
          </a:prstGeom>
          <a:noFill/>
          <a:ln/>
        </p:spPr>
        <p:txBody>
          <a:bodyPr wrap="none" lIns="0" tIns="0" rIns="0" bIns="0" rtlCol="0" anchor="t"/>
          <a:lstStyle/>
          <a:p>
            <a:pPr marL="0" indent="0" algn="l">
              <a:lnSpc>
                <a:spcPts val="2450"/>
              </a:lnSpc>
              <a:buNone/>
            </a:pPr>
            <a:r>
              <a:rPr lang="en-US" sz="1950" dirty="0">
                <a:solidFill>
                  <a:srgbClr val="383838"/>
                </a:solidFill>
                <a:latin typeface="PT Serif" pitchFamily="34" charset="0"/>
                <a:ea typeface="PT Serif" pitchFamily="34" charset="-122"/>
                <a:cs typeface="PT Serif" pitchFamily="34" charset="-120"/>
              </a:rPr>
              <a:t>12 наурыз</a:t>
            </a:r>
            <a:endParaRPr lang="en-US" sz="1950" dirty="0"/>
          </a:p>
        </p:txBody>
      </p:sp>
      <p:sp>
        <p:nvSpPr>
          <p:cNvPr id="10" name="Text 7"/>
          <p:cNvSpPr/>
          <p:nvPr/>
        </p:nvSpPr>
        <p:spPr>
          <a:xfrm>
            <a:off x="1856542" y="4227909"/>
            <a:ext cx="6612374" cy="1142048"/>
          </a:xfrm>
          <a:prstGeom prst="rect">
            <a:avLst/>
          </a:prstGeom>
          <a:noFill/>
          <a:ln/>
        </p:spPr>
        <p:txBody>
          <a:bodyPr wrap="square" lIns="0" tIns="0" rIns="0" bIns="0" rtlCol="0" anchor="t"/>
          <a:lstStyle/>
          <a:p>
            <a:pPr marL="0" indent="0" algn="l">
              <a:lnSpc>
                <a:spcPts val="2200"/>
              </a:lnSpc>
              <a:buNone/>
            </a:pPr>
            <a:r>
              <a:rPr lang="en-US" sz="1500" dirty="0">
                <a:solidFill>
                  <a:srgbClr val="383838"/>
                </a:solidFill>
                <a:latin typeface="DM Sans" pitchFamily="34" charset="0"/>
                <a:ea typeface="DM Sans" pitchFamily="34" charset="-122"/>
                <a:cs typeface="DM Sans" pitchFamily="34" charset="-120"/>
              </a:rPr>
              <a:t>Ресми сайттар мен әлеуметтік парақшаларда әрбір білім беру ұйымдарындағы іс-шаралар кестесі, хабарландырулар, Наурызнама тарихы мен салт-дәстүрлер туралы бейнероликтер орналастыруды қарастыру көзделуде.</a:t>
            </a:r>
            <a:endParaRPr lang="en-US" sz="1500" dirty="0"/>
          </a:p>
        </p:txBody>
      </p:sp>
      <p:sp>
        <p:nvSpPr>
          <p:cNvPr id="11" name="Shape 8"/>
          <p:cNvSpPr/>
          <p:nvPr/>
        </p:nvSpPr>
        <p:spPr>
          <a:xfrm>
            <a:off x="1086148" y="5903476"/>
            <a:ext cx="578644" cy="22860"/>
          </a:xfrm>
          <a:prstGeom prst="roundRect">
            <a:avLst>
              <a:gd name="adj" fmla="val 126570"/>
            </a:avLst>
          </a:prstGeom>
          <a:solidFill>
            <a:srgbClr val="D8D4D4"/>
          </a:solidFill>
          <a:ln/>
        </p:spPr>
      </p:sp>
      <p:sp>
        <p:nvSpPr>
          <p:cNvPr id="12" name="Shape 9"/>
          <p:cNvSpPr/>
          <p:nvPr/>
        </p:nvSpPr>
        <p:spPr>
          <a:xfrm>
            <a:off x="675025" y="5697974"/>
            <a:ext cx="433983" cy="433983"/>
          </a:xfrm>
          <a:prstGeom prst="roundRect">
            <a:avLst>
              <a:gd name="adj" fmla="val 6667"/>
            </a:avLst>
          </a:prstGeom>
          <a:solidFill>
            <a:srgbClr val="F2EEEE"/>
          </a:solidFill>
          <a:ln/>
        </p:spPr>
      </p:sp>
      <p:sp>
        <p:nvSpPr>
          <p:cNvPr id="13" name="Text 10"/>
          <p:cNvSpPr/>
          <p:nvPr/>
        </p:nvSpPr>
        <p:spPr>
          <a:xfrm>
            <a:off x="740093" y="5725061"/>
            <a:ext cx="303728" cy="379690"/>
          </a:xfrm>
          <a:prstGeom prst="rect">
            <a:avLst/>
          </a:prstGeom>
          <a:noFill/>
          <a:ln/>
        </p:spPr>
        <p:txBody>
          <a:bodyPr wrap="none" lIns="0" tIns="0" rIns="0" bIns="0" rtlCol="0" anchor="t"/>
          <a:lstStyle/>
          <a:p>
            <a:pPr marL="0" indent="0" algn="ctr">
              <a:lnSpc>
                <a:spcPts val="2350"/>
              </a:lnSpc>
              <a:buNone/>
            </a:pPr>
            <a:r>
              <a:rPr lang="en-US" sz="2350" dirty="0">
                <a:solidFill>
                  <a:srgbClr val="383838"/>
                </a:solidFill>
                <a:latin typeface="PT Serif" pitchFamily="34" charset="0"/>
                <a:ea typeface="PT Serif" pitchFamily="34" charset="-122"/>
                <a:cs typeface="PT Serif" pitchFamily="34" charset="-120"/>
              </a:rPr>
              <a:t>2</a:t>
            </a:r>
            <a:endParaRPr lang="en-US" sz="2350" dirty="0"/>
          </a:p>
        </p:txBody>
      </p:sp>
      <p:sp>
        <p:nvSpPr>
          <p:cNvPr id="14" name="Text 11"/>
          <p:cNvSpPr/>
          <p:nvPr/>
        </p:nvSpPr>
        <p:spPr>
          <a:xfrm>
            <a:off x="1856542" y="5764173"/>
            <a:ext cx="2531626" cy="316349"/>
          </a:xfrm>
          <a:prstGeom prst="rect">
            <a:avLst/>
          </a:prstGeom>
          <a:noFill/>
          <a:ln/>
        </p:spPr>
        <p:txBody>
          <a:bodyPr wrap="none" lIns="0" tIns="0" rIns="0" bIns="0" rtlCol="0" anchor="t"/>
          <a:lstStyle/>
          <a:p>
            <a:pPr marL="0" indent="0" algn="l">
              <a:lnSpc>
                <a:spcPts val="2450"/>
              </a:lnSpc>
              <a:buNone/>
            </a:pPr>
            <a:r>
              <a:rPr lang="en-US" sz="1950" dirty="0">
                <a:solidFill>
                  <a:srgbClr val="383838"/>
                </a:solidFill>
                <a:latin typeface="PT Serif" pitchFamily="34" charset="0"/>
                <a:ea typeface="PT Serif" pitchFamily="34" charset="-122"/>
                <a:cs typeface="PT Serif" pitchFamily="34" charset="-120"/>
              </a:rPr>
              <a:t>13 наурыз</a:t>
            </a:r>
            <a:endParaRPr lang="en-US" sz="1950" dirty="0"/>
          </a:p>
        </p:txBody>
      </p:sp>
      <p:sp>
        <p:nvSpPr>
          <p:cNvPr id="15" name="Text 12"/>
          <p:cNvSpPr/>
          <p:nvPr/>
        </p:nvSpPr>
        <p:spPr>
          <a:xfrm>
            <a:off x="1856542" y="6178868"/>
            <a:ext cx="6612374" cy="856536"/>
          </a:xfrm>
          <a:prstGeom prst="rect">
            <a:avLst/>
          </a:prstGeom>
          <a:noFill/>
          <a:ln/>
        </p:spPr>
        <p:txBody>
          <a:bodyPr wrap="square" lIns="0" tIns="0" rIns="0" bIns="0" rtlCol="0" anchor="t"/>
          <a:lstStyle/>
          <a:p>
            <a:pPr marL="0" indent="0" algn="l">
              <a:lnSpc>
                <a:spcPts val="2200"/>
              </a:lnSpc>
              <a:buNone/>
            </a:pPr>
            <a:r>
              <a:rPr lang="en-US" sz="1500" dirty="0">
                <a:solidFill>
                  <a:srgbClr val="383838"/>
                </a:solidFill>
                <a:latin typeface="DM Sans" pitchFamily="34" charset="0"/>
                <a:ea typeface="DM Sans" pitchFamily="34" charset="-122"/>
                <a:cs typeface="DM Sans" pitchFamily="34" charset="-120"/>
              </a:rPr>
              <a:t>Барлық білім беру ұйымдарында бірыңғай логотип үлгісінде мерекелік тұрғыдан безендіріліп, LED-экрандағы 3D форматындағы сыртқы жарнамаға баса мән беріледі.</a:t>
            </a:r>
            <a:endParaRPr lang="en-US" sz="1500" dirty="0"/>
          </a:p>
        </p:txBody>
      </p:sp>
      <p:pic>
        <p:nvPicPr>
          <p:cNvPr id="17" name="Рисунок 16"/>
          <p:cNvPicPr>
            <a:picLocks noChangeAspect="1"/>
          </p:cNvPicPr>
          <p:nvPr/>
        </p:nvPicPr>
        <p:blipFill>
          <a:blip r:embed="rId4"/>
          <a:stretch>
            <a:fillRect/>
          </a:stretch>
        </p:blipFill>
        <p:spPr>
          <a:xfrm>
            <a:off x="9144000" y="0"/>
            <a:ext cx="5456903" cy="8229600"/>
          </a:xfrm>
          <a:prstGeom prst="rect">
            <a:avLst/>
          </a:prstGeom>
        </p:spPr>
      </p:pic>
      <p:pic>
        <p:nvPicPr>
          <p:cNvPr id="18" name="Рисунок 17"/>
          <p:cNvPicPr>
            <a:picLocks noChangeAspect="1"/>
          </p:cNvPicPr>
          <p:nvPr/>
        </p:nvPicPr>
        <p:blipFill>
          <a:blip r:embed="rId5"/>
          <a:stretch>
            <a:fillRect/>
          </a:stretch>
        </p:blipFill>
        <p:spPr>
          <a:xfrm rot="10800000" flipV="1">
            <a:off x="9173351" y="578396"/>
            <a:ext cx="1003035" cy="100303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73418" y="1233845"/>
            <a:ext cx="5051465" cy="631388"/>
          </a:xfrm>
          <a:prstGeom prst="rect">
            <a:avLst/>
          </a:prstGeom>
          <a:noFill/>
          <a:ln/>
        </p:spPr>
        <p:txBody>
          <a:bodyPr wrap="none" lIns="0" tIns="0" rIns="0" bIns="0" rtlCol="0" anchor="t"/>
          <a:lstStyle/>
          <a:p>
            <a:pPr marL="0" indent="0" algn="l">
              <a:lnSpc>
                <a:spcPts val="4950"/>
              </a:lnSpc>
              <a:buNone/>
            </a:pPr>
            <a:r>
              <a:rPr lang="en-US" sz="3950" dirty="0">
                <a:solidFill>
                  <a:srgbClr val="020202"/>
                </a:solidFill>
                <a:latin typeface="PT Serif" pitchFamily="34" charset="0"/>
                <a:ea typeface="PT Serif" pitchFamily="34" charset="-122"/>
                <a:cs typeface="PT Serif" pitchFamily="34" charset="-120"/>
              </a:rPr>
              <a:t>14-16 наурыз</a:t>
            </a:r>
            <a:endParaRPr lang="en-US" sz="3950" dirty="0"/>
          </a:p>
        </p:txBody>
      </p:sp>
      <p:sp>
        <p:nvSpPr>
          <p:cNvPr id="4" name="Text 1"/>
          <p:cNvSpPr/>
          <p:nvPr/>
        </p:nvSpPr>
        <p:spPr>
          <a:xfrm>
            <a:off x="673418" y="2273260"/>
            <a:ext cx="3663910" cy="757714"/>
          </a:xfrm>
          <a:prstGeom prst="rect">
            <a:avLst/>
          </a:prstGeom>
          <a:noFill/>
          <a:ln/>
        </p:spPr>
        <p:txBody>
          <a:bodyPr wrap="square" lIns="0" tIns="0" rIns="0" bIns="0" rtlCol="0" anchor="t"/>
          <a:lstStyle/>
          <a:p>
            <a:pPr marL="0" indent="0" algn="l">
              <a:lnSpc>
                <a:spcPts val="2950"/>
              </a:lnSpc>
              <a:buNone/>
            </a:pPr>
            <a:r>
              <a:rPr lang="en-US" sz="2350" dirty="0">
                <a:solidFill>
                  <a:srgbClr val="E04F00"/>
                </a:solidFill>
                <a:latin typeface="PT Serif" pitchFamily="34" charset="0"/>
                <a:ea typeface="PT Serif" pitchFamily="34" charset="-122"/>
                <a:cs typeface="PT Serif" pitchFamily="34" charset="-120"/>
              </a:rPr>
              <a:t>14 наурыз (сенбі)</a:t>
            </a:r>
            <a:r>
              <a:rPr lang="en-US" sz="2350" dirty="0">
                <a:solidFill>
                  <a:srgbClr val="020202"/>
                </a:solidFill>
                <a:latin typeface="PT Serif" pitchFamily="34" charset="0"/>
                <a:ea typeface="PT Serif" pitchFamily="34" charset="-122"/>
                <a:cs typeface="PT Serif" pitchFamily="34" charset="-120"/>
              </a:rPr>
              <a:t> – Көрісу күні</a:t>
            </a:r>
            <a:endParaRPr lang="en-US" sz="2350" dirty="0"/>
          </a:p>
        </p:txBody>
      </p:sp>
      <p:sp>
        <p:nvSpPr>
          <p:cNvPr id="5" name="Text 2"/>
          <p:cNvSpPr/>
          <p:nvPr/>
        </p:nvSpPr>
        <p:spPr>
          <a:xfrm>
            <a:off x="673418" y="3096220"/>
            <a:ext cx="2525673" cy="315635"/>
          </a:xfrm>
          <a:prstGeom prst="rect">
            <a:avLst/>
          </a:prstGeom>
          <a:noFill/>
          <a:ln/>
        </p:spPr>
        <p:txBody>
          <a:bodyPr wrap="none" lIns="0" tIns="0" rIns="0" bIns="0" rtlCol="0" anchor="t"/>
          <a:lstStyle/>
          <a:p>
            <a:pPr marL="0" indent="0" algn="l">
              <a:lnSpc>
                <a:spcPts val="2450"/>
              </a:lnSpc>
              <a:buNone/>
            </a:pPr>
            <a:r>
              <a:rPr lang="en-US" sz="1950" dirty="0">
                <a:solidFill>
                  <a:srgbClr val="020202"/>
                </a:solidFill>
                <a:latin typeface="PT Serif" pitchFamily="34" charset="0"/>
                <a:ea typeface="PT Serif" pitchFamily="34" charset="-122"/>
                <a:cs typeface="PT Serif" pitchFamily="34" charset="-120"/>
              </a:rPr>
              <a:t>Амал мерекесі</a:t>
            </a:r>
            <a:endParaRPr lang="en-US" sz="1950" dirty="0"/>
          </a:p>
        </p:txBody>
      </p:sp>
      <p:sp>
        <p:nvSpPr>
          <p:cNvPr id="6" name="Shape 3"/>
          <p:cNvSpPr/>
          <p:nvPr/>
        </p:nvSpPr>
        <p:spPr>
          <a:xfrm>
            <a:off x="673418" y="3595449"/>
            <a:ext cx="3663910" cy="1592223"/>
          </a:xfrm>
          <a:prstGeom prst="roundRect">
            <a:avLst>
              <a:gd name="adj" fmla="val 1813"/>
            </a:avLst>
          </a:prstGeom>
          <a:solidFill>
            <a:srgbClr val="FFCDB3"/>
          </a:solidFill>
          <a:ln/>
        </p:spPr>
      </p:sp>
      <p:pic>
        <p:nvPicPr>
          <p:cNvPr id="7" name="Image 1" descr="preencoded.png"/>
          <p:cNvPicPr>
            <a:picLocks noChangeAspect="1"/>
          </p:cNvPicPr>
          <p:nvPr/>
        </p:nvPicPr>
        <p:blipFill>
          <a:blip r:embed="rId4"/>
          <a:stretch>
            <a:fillRect/>
          </a:stretch>
        </p:blipFill>
        <p:spPr>
          <a:xfrm>
            <a:off x="865823" y="3873341"/>
            <a:ext cx="240506" cy="192405"/>
          </a:xfrm>
          <a:prstGeom prst="rect">
            <a:avLst/>
          </a:prstGeom>
        </p:spPr>
      </p:pic>
      <p:sp>
        <p:nvSpPr>
          <p:cNvPr id="8" name="Text 4"/>
          <p:cNvSpPr/>
          <p:nvPr/>
        </p:nvSpPr>
        <p:spPr>
          <a:xfrm>
            <a:off x="1298734" y="3806785"/>
            <a:ext cx="2846189" cy="1137761"/>
          </a:xfrm>
          <a:prstGeom prst="rect">
            <a:avLst/>
          </a:prstGeom>
          <a:noFill/>
          <a:ln/>
        </p:spPr>
        <p:txBody>
          <a:bodyPr wrap="square" lIns="0" tIns="0" rIns="0" bIns="0" rtlCol="0" anchor="t"/>
          <a:lstStyle/>
          <a:p>
            <a:pPr marL="0" indent="0" algn="l">
              <a:lnSpc>
                <a:spcPts val="2200"/>
              </a:lnSpc>
              <a:buNone/>
            </a:pPr>
            <a:r>
              <a:rPr lang="en-US" sz="1500" b="1" dirty="0">
                <a:solidFill>
                  <a:srgbClr val="000000"/>
                </a:solidFill>
                <a:latin typeface="DM Sans" pitchFamily="34" charset="0"/>
                <a:ea typeface="DM Sans" pitchFamily="34" charset="-122"/>
                <a:cs typeface="DM Sans" pitchFamily="34" charset="-120"/>
              </a:rPr>
              <a:t>Ескерту:</a:t>
            </a:r>
            <a:r>
              <a:rPr lang="en-US" sz="1500" dirty="0">
                <a:solidFill>
                  <a:srgbClr val="000000"/>
                </a:solidFill>
                <a:latin typeface="DM Sans" pitchFamily="34" charset="0"/>
                <a:ea typeface="DM Sans" pitchFamily="34" charset="-122"/>
                <a:cs typeface="DM Sans" pitchFamily="34" charset="-120"/>
              </a:rPr>
              <a:t> 14 наурыз сенбі күні болғандықтан алдын ала 13 наурыз – жұма күні өткізу ұсынылады.</a:t>
            </a:r>
            <a:endParaRPr lang="en-US" sz="1500" dirty="0"/>
          </a:p>
        </p:txBody>
      </p:sp>
      <p:sp>
        <p:nvSpPr>
          <p:cNvPr id="9" name="Text 5"/>
          <p:cNvSpPr/>
          <p:nvPr/>
        </p:nvSpPr>
        <p:spPr>
          <a:xfrm>
            <a:off x="4814292" y="2273260"/>
            <a:ext cx="3663910" cy="1136571"/>
          </a:xfrm>
          <a:prstGeom prst="rect">
            <a:avLst/>
          </a:prstGeom>
          <a:noFill/>
          <a:ln/>
        </p:spPr>
        <p:txBody>
          <a:bodyPr wrap="square" lIns="0" tIns="0" rIns="0" bIns="0" rtlCol="0" anchor="t"/>
          <a:lstStyle/>
          <a:p>
            <a:pPr marL="0" indent="0" algn="l">
              <a:lnSpc>
                <a:spcPts val="2950"/>
              </a:lnSpc>
              <a:buNone/>
            </a:pPr>
            <a:r>
              <a:rPr lang="en-US" sz="2350" dirty="0">
                <a:solidFill>
                  <a:srgbClr val="E04F00"/>
                </a:solidFill>
                <a:latin typeface="PT Serif" pitchFamily="34" charset="0"/>
                <a:ea typeface="PT Serif" pitchFamily="34" charset="-122"/>
                <a:cs typeface="PT Serif" pitchFamily="34" charset="-120"/>
              </a:rPr>
              <a:t>16 наурыз (дүйсенбі)</a:t>
            </a:r>
            <a:r>
              <a:rPr lang="en-US" sz="2350" dirty="0">
                <a:solidFill>
                  <a:srgbClr val="020202"/>
                </a:solidFill>
                <a:latin typeface="PT Serif" pitchFamily="34" charset="0"/>
                <a:ea typeface="PT Serif" pitchFamily="34" charset="-122"/>
                <a:cs typeface="PT Serif" pitchFamily="34" charset="-120"/>
              </a:rPr>
              <a:t> – Мәдениет және ұлттық салт-дәстүр күні</a:t>
            </a:r>
            <a:endParaRPr lang="en-US" sz="2350" dirty="0"/>
          </a:p>
        </p:txBody>
      </p:sp>
      <p:sp>
        <p:nvSpPr>
          <p:cNvPr id="10" name="Text 6"/>
          <p:cNvSpPr/>
          <p:nvPr/>
        </p:nvSpPr>
        <p:spPr>
          <a:xfrm>
            <a:off x="4814292" y="3573066"/>
            <a:ext cx="3663910" cy="1422202"/>
          </a:xfrm>
          <a:prstGeom prst="rect">
            <a:avLst/>
          </a:prstGeom>
          <a:noFill/>
          <a:ln/>
        </p:spPr>
        <p:txBody>
          <a:bodyPr wrap="square" lIns="0" tIns="0" rIns="0" bIns="0" rtlCol="0" anchor="t"/>
          <a:lstStyle/>
          <a:p>
            <a:pPr marL="0" indent="0" algn="l">
              <a:lnSpc>
                <a:spcPts val="2200"/>
              </a:lnSpc>
              <a:buNone/>
            </a:pPr>
            <a:r>
              <a:rPr lang="en-US" sz="1500" dirty="0">
                <a:solidFill>
                  <a:srgbClr val="383838"/>
                </a:solidFill>
                <a:latin typeface="DM Sans" pitchFamily="34" charset="0"/>
                <a:ea typeface="DM Sans" pitchFamily="34" charset="-122"/>
                <a:cs typeface="DM Sans" pitchFamily="34" charset="-120"/>
              </a:rPr>
              <a:t>2026 жылғы 16 наурызда сағат 11.00-де республикадағы барлық мектептерде, мектептен тыс ұйымдарда және колледждерде «Күй күмбірі» челленджі өтеді.</a:t>
            </a:r>
            <a:endParaRPr lang="en-US" sz="1500" dirty="0"/>
          </a:p>
        </p:txBody>
      </p:sp>
      <p:sp>
        <p:nvSpPr>
          <p:cNvPr id="11" name="Text 7"/>
          <p:cNvSpPr/>
          <p:nvPr/>
        </p:nvSpPr>
        <p:spPr>
          <a:xfrm>
            <a:off x="4814292" y="5142190"/>
            <a:ext cx="3663910" cy="1706642"/>
          </a:xfrm>
          <a:prstGeom prst="rect">
            <a:avLst/>
          </a:prstGeom>
          <a:noFill/>
          <a:ln/>
        </p:spPr>
        <p:txBody>
          <a:bodyPr wrap="square" lIns="0" tIns="0" rIns="0" bIns="0" rtlCol="0" anchor="t"/>
          <a:lstStyle/>
          <a:p>
            <a:pPr marL="0" indent="0" algn="l">
              <a:lnSpc>
                <a:spcPts val="2200"/>
              </a:lnSpc>
              <a:buNone/>
            </a:pPr>
            <a:r>
              <a:rPr lang="en-US" sz="1500" dirty="0">
                <a:solidFill>
                  <a:srgbClr val="383838"/>
                </a:solidFill>
                <a:latin typeface="DM Sans" pitchFamily="34" charset="0"/>
                <a:ea typeface="DM Sans" pitchFamily="34" charset="-122"/>
                <a:cs typeface="DM Sans" pitchFamily="34" charset="-120"/>
              </a:rPr>
              <a:t>Таңдау бойынша бір уақытта халық күйі «Тепеңкөк», Н.Тілендиевтің «Әлқисса», Ә. Желдібаевтың «Ерке сылқым», Д. Шығайұлының «Көроғлы», Байжігіттің «Көксерке» және т.б. күйлерді орындау ұсынылады.</a:t>
            </a:r>
            <a:endParaRPr lang="en-US" sz="1500" dirty="0"/>
          </a:p>
        </p:txBody>
      </p:sp>
      <p:pic>
        <p:nvPicPr>
          <p:cNvPr id="12" name="Рисунок 11"/>
          <p:cNvPicPr>
            <a:picLocks noChangeAspect="1"/>
          </p:cNvPicPr>
          <p:nvPr/>
        </p:nvPicPr>
        <p:blipFill>
          <a:blip r:embed="rId5"/>
          <a:stretch>
            <a:fillRect/>
          </a:stretch>
        </p:blipFill>
        <p:spPr>
          <a:xfrm>
            <a:off x="9144000" y="-42685"/>
            <a:ext cx="5526702" cy="8272285"/>
          </a:xfrm>
          <a:prstGeom prst="rect">
            <a:avLst/>
          </a:prstGeom>
        </p:spPr>
      </p:pic>
      <p:pic>
        <p:nvPicPr>
          <p:cNvPr id="13" name="Рисунок 12"/>
          <p:cNvPicPr>
            <a:picLocks noChangeAspect="1"/>
          </p:cNvPicPr>
          <p:nvPr/>
        </p:nvPicPr>
        <p:blipFill>
          <a:blip r:embed="rId6"/>
          <a:stretch>
            <a:fillRect/>
          </a:stretch>
        </p:blipFill>
        <p:spPr>
          <a:xfrm>
            <a:off x="13498717" y="113416"/>
            <a:ext cx="1131683" cy="113168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567339"/>
            <a:ext cx="7556421" cy="1488519"/>
          </a:xfrm>
          <a:prstGeom prst="rect">
            <a:avLst/>
          </a:prstGeom>
          <a:noFill/>
          <a:ln/>
        </p:spPr>
        <p:txBody>
          <a:bodyPr wrap="square" lIns="0" tIns="0" rIns="0" bIns="0" rtlCol="0" anchor="t"/>
          <a:lstStyle/>
          <a:p>
            <a:pPr marL="0" indent="0" algn="l">
              <a:lnSpc>
                <a:spcPts val="5850"/>
              </a:lnSpc>
              <a:buNone/>
            </a:pPr>
            <a:r>
              <a:rPr lang="en-US" sz="4650" dirty="0">
                <a:solidFill>
                  <a:srgbClr val="E04F00"/>
                </a:solidFill>
                <a:latin typeface="PT Serif" pitchFamily="34" charset="0"/>
                <a:ea typeface="PT Serif" pitchFamily="34" charset="-122"/>
                <a:cs typeface="PT Serif" pitchFamily="34" charset="-120"/>
              </a:rPr>
              <a:t>17 наурыз (сейсенбі)</a:t>
            </a:r>
            <a:r>
              <a:rPr lang="en-US" sz="4650" dirty="0">
                <a:solidFill>
                  <a:srgbClr val="020202"/>
                </a:solidFill>
                <a:latin typeface="PT Serif" pitchFamily="34" charset="0"/>
                <a:ea typeface="PT Serif" pitchFamily="34" charset="-122"/>
                <a:cs typeface="PT Serif" pitchFamily="34" charset="-120"/>
              </a:rPr>
              <a:t> – Шаңырақ күні</a:t>
            </a:r>
            <a:endParaRPr lang="en-US" sz="4650" dirty="0"/>
          </a:p>
        </p:txBody>
      </p:sp>
      <p:sp>
        <p:nvSpPr>
          <p:cNvPr id="4" name="Text 1"/>
          <p:cNvSpPr/>
          <p:nvPr/>
        </p:nvSpPr>
        <p:spPr>
          <a:xfrm>
            <a:off x="793790" y="3396020"/>
            <a:ext cx="7556421" cy="3266123"/>
          </a:xfrm>
          <a:prstGeom prst="rect">
            <a:avLst/>
          </a:prstGeom>
          <a:noFill/>
          <a:ln/>
        </p:spPr>
        <p:txBody>
          <a:bodyPr wrap="square" lIns="0" tIns="0" rIns="0" bIns="0" rtlCol="0" anchor="t"/>
          <a:lstStyle/>
          <a:p>
            <a:pPr marL="0" indent="0" algn="l">
              <a:lnSpc>
                <a:spcPts val="2850"/>
              </a:lnSpc>
              <a:buNone/>
            </a:pPr>
            <a:r>
              <a:rPr lang="en-US" sz="1750" dirty="0">
                <a:solidFill>
                  <a:srgbClr val="383838"/>
                </a:solidFill>
                <a:latin typeface="DM Sans" pitchFamily="34" charset="0"/>
                <a:ea typeface="DM Sans" pitchFamily="34" charset="-122"/>
                <a:cs typeface="DM Sans" pitchFamily="34" charset="-120"/>
              </a:rPr>
              <a:t>Бұл күні Ата-аналарды педагогикалық қолдау орталықтарының және «Даналық мектебі» – «Ата өсиеті», «Әже даналығы», «Аға қамқорлығы», «Жеңге кеңесі» клубтары аясында отбасы құндылықтарын дәріптеуге арналған ұлттық киім киген ата-аналардың бүлдіршіндер мен жасөспірімдерге «Наурыз бата» беріп, балаларға арналған түрлі танымдық, шығармашылық, спорттық іс-шаралар өткізіп, жеңімпаздар мен қатысушыларға «Наурыз» логотипі бар естелік сыйлықтар мен ұлттық тәттілерді табыстаған жөн.</a:t>
            </a:r>
            <a:endParaRPr lang="en-US" sz="1750" dirty="0"/>
          </a:p>
        </p:txBody>
      </p:sp>
      <p:pic>
        <p:nvPicPr>
          <p:cNvPr id="5" name="Рисунок 4"/>
          <p:cNvPicPr>
            <a:picLocks noChangeAspect="1"/>
          </p:cNvPicPr>
          <p:nvPr/>
        </p:nvPicPr>
        <p:blipFill>
          <a:blip r:embed="rId4"/>
          <a:stretch>
            <a:fillRect/>
          </a:stretch>
        </p:blipFill>
        <p:spPr>
          <a:xfrm>
            <a:off x="9153832" y="1"/>
            <a:ext cx="5476568" cy="82296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984177"/>
            <a:ext cx="7556421" cy="1488519"/>
          </a:xfrm>
          <a:prstGeom prst="rect">
            <a:avLst/>
          </a:prstGeom>
          <a:noFill/>
          <a:ln/>
        </p:spPr>
        <p:txBody>
          <a:bodyPr wrap="square" lIns="0" tIns="0" rIns="0" bIns="0" rtlCol="0" anchor="t"/>
          <a:lstStyle/>
          <a:p>
            <a:pPr marL="0" indent="0" algn="l">
              <a:lnSpc>
                <a:spcPts val="5850"/>
              </a:lnSpc>
              <a:buNone/>
            </a:pPr>
            <a:r>
              <a:rPr lang="en-US" sz="4650" dirty="0">
                <a:solidFill>
                  <a:srgbClr val="E04F00"/>
                </a:solidFill>
                <a:latin typeface="PT Serif" pitchFamily="34" charset="0"/>
                <a:ea typeface="PT Serif" pitchFamily="34" charset="-122"/>
                <a:cs typeface="PT Serif" pitchFamily="34" charset="-120"/>
              </a:rPr>
              <a:t>18 наурыз (сәрсенбі)</a:t>
            </a:r>
            <a:r>
              <a:rPr lang="en-US" sz="4650" dirty="0">
                <a:solidFill>
                  <a:srgbClr val="020202"/>
                </a:solidFill>
                <a:latin typeface="PT Serif" pitchFamily="34" charset="0"/>
                <a:ea typeface="PT Serif" pitchFamily="34" charset="-122"/>
                <a:cs typeface="PT Serif" pitchFamily="34" charset="-120"/>
              </a:rPr>
              <a:t> – Ұлттық киім күні</a:t>
            </a:r>
            <a:endParaRPr lang="en-US" sz="4650" dirty="0"/>
          </a:p>
        </p:txBody>
      </p:sp>
      <p:sp>
        <p:nvSpPr>
          <p:cNvPr id="4" name="Text 1"/>
          <p:cNvSpPr/>
          <p:nvPr/>
        </p:nvSpPr>
        <p:spPr>
          <a:xfrm>
            <a:off x="6280190" y="3812858"/>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383838"/>
                </a:solidFill>
                <a:latin typeface="DM Sans" pitchFamily="34" charset="0"/>
                <a:ea typeface="DM Sans" pitchFamily="34" charset="-122"/>
                <a:cs typeface="DM Sans" pitchFamily="34" charset="-120"/>
              </a:rPr>
              <a:t>Осы ретте, заманауи стильдегі ұлттық киім киюді білім беру ұйымдарының салтына енгізуі құпталады.</a:t>
            </a:r>
            <a:endParaRPr lang="en-US" sz="1750" dirty="0"/>
          </a:p>
        </p:txBody>
      </p:sp>
      <p:sp>
        <p:nvSpPr>
          <p:cNvPr id="5" name="Text 2"/>
          <p:cNvSpPr/>
          <p:nvPr/>
        </p:nvSpPr>
        <p:spPr>
          <a:xfrm>
            <a:off x="6280190" y="4793813"/>
            <a:ext cx="7556421" cy="1451610"/>
          </a:xfrm>
          <a:prstGeom prst="rect">
            <a:avLst/>
          </a:prstGeom>
          <a:noFill/>
          <a:ln/>
        </p:spPr>
        <p:txBody>
          <a:bodyPr wrap="square" lIns="0" tIns="0" rIns="0" bIns="0" rtlCol="0" anchor="t"/>
          <a:lstStyle/>
          <a:p>
            <a:pPr marL="0" indent="0" algn="l">
              <a:lnSpc>
                <a:spcPts val="2850"/>
              </a:lnSpc>
              <a:buNone/>
            </a:pPr>
            <a:r>
              <a:rPr lang="en-US" sz="1750" dirty="0">
                <a:solidFill>
                  <a:srgbClr val="383838"/>
                </a:solidFill>
                <a:latin typeface="DM Sans" pitchFamily="34" charset="0"/>
                <a:ea typeface="DM Sans" pitchFamily="34" charset="-122"/>
                <a:cs typeface="DM Sans" pitchFamily="34" charset="-120"/>
              </a:rPr>
              <a:t>Білім беру ұйымдарында өткізілетін тәрбиелік сыныптан тыс іс-шараларда этностильдің маңызы мен мәні, заманауи стильдегі трендтер, ұлттық киімнің қазақстандық бірегейлікті қалыптастырудағы рөлі сияқты тақырыптар қамтылуға тиіс.</a:t>
            </a:r>
            <a:endParaRPr lang="en-US" sz="1750" dirty="0"/>
          </a:p>
        </p:txBody>
      </p:sp>
      <p:pic>
        <p:nvPicPr>
          <p:cNvPr id="7" name="Рисунок 6"/>
          <p:cNvPicPr>
            <a:picLocks noChangeAspect="1"/>
          </p:cNvPicPr>
          <p:nvPr/>
        </p:nvPicPr>
        <p:blipFill>
          <a:blip r:embed="rId4"/>
          <a:stretch>
            <a:fillRect/>
          </a:stretch>
        </p:blipFill>
        <p:spPr>
          <a:xfrm>
            <a:off x="0" y="43696"/>
            <a:ext cx="5486400" cy="8185904"/>
          </a:xfrm>
          <a:prstGeom prst="rect">
            <a:avLst/>
          </a:prstGeom>
        </p:spPr>
      </p:pic>
      <p:pic>
        <p:nvPicPr>
          <p:cNvPr id="8" name="Рисунок 7"/>
          <p:cNvPicPr>
            <a:picLocks noChangeAspect="1"/>
          </p:cNvPicPr>
          <p:nvPr/>
        </p:nvPicPr>
        <p:blipFill>
          <a:blip r:embed="rId5"/>
          <a:stretch>
            <a:fillRect/>
          </a:stretch>
        </p:blipFill>
        <p:spPr>
          <a:xfrm>
            <a:off x="4572000" y="265471"/>
            <a:ext cx="914400" cy="112087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2036207" y="1313378"/>
            <a:ext cx="4016573" cy="502087"/>
          </a:xfrm>
          <a:prstGeom prst="rect">
            <a:avLst/>
          </a:prstGeom>
          <a:noFill/>
          <a:ln/>
        </p:spPr>
        <p:txBody>
          <a:bodyPr wrap="none" lIns="0" tIns="0" rIns="0" bIns="0" rtlCol="0" anchor="t"/>
          <a:lstStyle/>
          <a:p>
            <a:pPr marL="0" indent="0" algn="l">
              <a:lnSpc>
                <a:spcPts val="3950"/>
              </a:lnSpc>
              <a:buNone/>
            </a:pPr>
            <a:r>
              <a:rPr lang="en-US" sz="3150" dirty="0">
                <a:solidFill>
                  <a:srgbClr val="020202"/>
                </a:solidFill>
                <a:latin typeface="PT Serif" pitchFamily="34" charset="0"/>
                <a:ea typeface="PT Serif" pitchFamily="34" charset="-122"/>
                <a:cs typeface="PT Serif" pitchFamily="34" charset="-120"/>
              </a:rPr>
              <a:t>19-23 наурыз</a:t>
            </a:r>
            <a:endParaRPr lang="en-US" sz="3150" dirty="0"/>
          </a:p>
        </p:txBody>
      </p:sp>
      <p:sp>
        <p:nvSpPr>
          <p:cNvPr id="3" name="Shape 1"/>
          <p:cNvSpPr/>
          <p:nvPr/>
        </p:nvSpPr>
        <p:spPr>
          <a:xfrm>
            <a:off x="2036207" y="2021800"/>
            <a:ext cx="5227320" cy="2395657"/>
          </a:xfrm>
          <a:prstGeom prst="roundRect">
            <a:avLst>
              <a:gd name="adj" fmla="val 958"/>
            </a:avLst>
          </a:prstGeom>
          <a:solidFill>
            <a:srgbClr val="F2EEEE"/>
          </a:solidFill>
          <a:ln/>
        </p:spPr>
      </p:sp>
      <p:sp>
        <p:nvSpPr>
          <p:cNvPr id="4" name="Text 2"/>
          <p:cNvSpPr/>
          <p:nvPr/>
        </p:nvSpPr>
        <p:spPr>
          <a:xfrm>
            <a:off x="2189202" y="2174796"/>
            <a:ext cx="2008227" cy="250984"/>
          </a:xfrm>
          <a:prstGeom prst="rect">
            <a:avLst/>
          </a:prstGeom>
          <a:noFill/>
          <a:ln/>
        </p:spPr>
        <p:txBody>
          <a:bodyPr wrap="none" lIns="0" tIns="0" rIns="0" bIns="0" rtlCol="0" anchor="t"/>
          <a:lstStyle/>
          <a:p>
            <a:pPr marL="0" indent="0" algn="l">
              <a:lnSpc>
                <a:spcPts val="1950"/>
              </a:lnSpc>
              <a:buNone/>
            </a:pPr>
            <a:r>
              <a:rPr lang="en-US" sz="1550" dirty="0">
                <a:solidFill>
                  <a:srgbClr val="383838"/>
                </a:solidFill>
                <a:latin typeface="PT Serif" pitchFamily="34" charset="0"/>
                <a:ea typeface="PT Serif" pitchFamily="34" charset="-122"/>
                <a:cs typeface="PT Serif" pitchFamily="34" charset="-120"/>
              </a:rPr>
              <a:t>19 наурыз (бейсенбі)</a:t>
            </a:r>
            <a:endParaRPr lang="en-US" sz="1550" dirty="0"/>
          </a:p>
        </p:txBody>
      </p:sp>
      <p:sp>
        <p:nvSpPr>
          <p:cNvPr id="5" name="Text 3"/>
          <p:cNvSpPr/>
          <p:nvPr/>
        </p:nvSpPr>
        <p:spPr>
          <a:xfrm>
            <a:off x="2189202" y="2466975"/>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383838"/>
                </a:solidFill>
                <a:latin typeface="PT Serif" pitchFamily="34" charset="0"/>
                <a:ea typeface="PT Serif" pitchFamily="34" charset="-122"/>
                <a:cs typeface="PT Serif" pitchFamily="34" charset="-120"/>
              </a:rPr>
              <a:t>Жаңару күні</a:t>
            </a:r>
            <a:endParaRPr lang="en-US" sz="1850" dirty="0"/>
          </a:p>
        </p:txBody>
      </p:sp>
      <p:sp>
        <p:nvSpPr>
          <p:cNvPr id="6" name="Text 4"/>
          <p:cNvSpPr/>
          <p:nvPr/>
        </p:nvSpPr>
        <p:spPr>
          <a:xfrm>
            <a:off x="2189202" y="2830116"/>
            <a:ext cx="4921329" cy="819626"/>
          </a:xfrm>
          <a:prstGeom prst="rect">
            <a:avLst/>
          </a:prstGeom>
          <a:noFill/>
          <a:ln/>
        </p:spPr>
        <p:txBody>
          <a:bodyPr wrap="square" lIns="0" tIns="0" rIns="0" bIns="0" rtlCol="0" anchor="t"/>
          <a:lstStyle/>
          <a:p>
            <a:pPr marL="0" indent="0" algn="l">
              <a:lnSpc>
                <a:spcPts val="1600"/>
              </a:lnSpc>
              <a:buNone/>
            </a:pPr>
            <a:r>
              <a:rPr lang="en-US" sz="1200" dirty="0">
                <a:solidFill>
                  <a:srgbClr val="383838"/>
                </a:solidFill>
                <a:latin typeface="DM Sans" pitchFamily="34" charset="0"/>
                <a:ea typeface="DM Sans" pitchFamily="34" charset="-122"/>
                <a:cs typeface="DM Sans" pitchFamily="34" charset="-120"/>
              </a:rPr>
              <a:t>Наурыз мейрамы елдегі толыққанды трансформацияға қарқын берген жаңа саяси дәуірдің басталуымен тұспа-тұс келгенін ескеріп, «Жаңару күнін» биылдан бастап цифрлық трансформация тақырыбына арнау ұсынылады.</a:t>
            </a:r>
            <a:endParaRPr lang="en-US" sz="1200" dirty="0"/>
          </a:p>
        </p:txBody>
      </p:sp>
      <p:sp>
        <p:nvSpPr>
          <p:cNvPr id="7" name="Shape 5"/>
          <p:cNvSpPr/>
          <p:nvPr/>
        </p:nvSpPr>
        <p:spPr>
          <a:xfrm>
            <a:off x="7366635" y="2021800"/>
            <a:ext cx="5227439" cy="2395657"/>
          </a:xfrm>
          <a:prstGeom prst="roundRect">
            <a:avLst>
              <a:gd name="adj" fmla="val 958"/>
            </a:avLst>
          </a:prstGeom>
          <a:solidFill>
            <a:srgbClr val="F2EEEE"/>
          </a:solidFill>
          <a:ln/>
        </p:spPr>
      </p:sp>
      <p:sp>
        <p:nvSpPr>
          <p:cNvPr id="8" name="Text 6"/>
          <p:cNvSpPr/>
          <p:nvPr/>
        </p:nvSpPr>
        <p:spPr>
          <a:xfrm>
            <a:off x="7519630" y="2174796"/>
            <a:ext cx="2008227" cy="250984"/>
          </a:xfrm>
          <a:prstGeom prst="rect">
            <a:avLst/>
          </a:prstGeom>
          <a:noFill/>
          <a:ln/>
        </p:spPr>
        <p:txBody>
          <a:bodyPr wrap="none" lIns="0" tIns="0" rIns="0" bIns="0" rtlCol="0" anchor="t"/>
          <a:lstStyle/>
          <a:p>
            <a:pPr marL="0" indent="0" algn="l">
              <a:lnSpc>
                <a:spcPts val="1950"/>
              </a:lnSpc>
              <a:buNone/>
            </a:pPr>
            <a:r>
              <a:rPr lang="en-US" sz="1550" dirty="0">
                <a:solidFill>
                  <a:srgbClr val="383838"/>
                </a:solidFill>
                <a:latin typeface="PT Serif" pitchFamily="34" charset="0"/>
                <a:ea typeface="PT Serif" pitchFamily="34" charset="-122"/>
                <a:cs typeface="PT Serif" pitchFamily="34" charset="-120"/>
              </a:rPr>
              <a:t>20 наурыз (жұма)</a:t>
            </a:r>
            <a:endParaRPr lang="en-US" sz="1550" dirty="0"/>
          </a:p>
        </p:txBody>
      </p:sp>
      <p:sp>
        <p:nvSpPr>
          <p:cNvPr id="9" name="Text 7"/>
          <p:cNvSpPr/>
          <p:nvPr/>
        </p:nvSpPr>
        <p:spPr>
          <a:xfrm>
            <a:off x="7519630" y="2466975"/>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383838"/>
                </a:solidFill>
                <a:latin typeface="PT Serif" pitchFamily="34" charset="0"/>
                <a:ea typeface="PT Serif" pitchFamily="34" charset="-122"/>
                <a:cs typeface="PT Serif" pitchFamily="34" charset="-120"/>
              </a:rPr>
              <a:t>Ұлттық спорт күні</a:t>
            </a:r>
            <a:endParaRPr lang="en-US" sz="1850" dirty="0"/>
          </a:p>
        </p:txBody>
      </p:sp>
      <p:sp>
        <p:nvSpPr>
          <p:cNvPr id="10" name="Text 8"/>
          <p:cNvSpPr/>
          <p:nvPr/>
        </p:nvSpPr>
        <p:spPr>
          <a:xfrm>
            <a:off x="7519630" y="2830116"/>
            <a:ext cx="4921448" cy="1434346"/>
          </a:xfrm>
          <a:prstGeom prst="rect">
            <a:avLst/>
          </a:prstGeom>
          <a:noFill/>
          <a:ln/>
        </p:spPr>
        <p:txBody>
          <a:bodyPr wrap="square" lIns="0" tIns="0" rIns="0" bIns="0" rtlCol="0" anchor="t"/>
          <a:lstStyle/>
          <a:p>
            <a:pPr marL="0" indent="0" algn="l">
              <a:lnSpc>
                <a:spcPts val="1600"/>
              </a:lnSpc>
              <a:buNone/>
            </a:pPr>
            <a:r>
              <a:rPr lang="en-US" sz="1200" dirty="0">
                <a:solidFill>
                  <a:srgbClr val="383838"/>
                </a:solidFill>
                <a:latin typeface="DM Sans" pitchFamily="34" charset="0"/>
                <a:ea typeface="DM Sans" pitchFamily="34" charset="-122"/>
                <a:cs typeface="DM Sans" pitchFamily="34" charset="-120"/>
              </a:rPr>
              <a:t>Ұлттық спорт күні ұлттық спорт түрлерінен дәстүрлі жарыстарды (бәйге, көкпар, аударыспақ, жамбы ату, теңге ілу, құсбегілік, асық ату, тоғызқұмалақ, садақ ату және т.б.) тамашалау және қатысуға үндеу. Мұндай формат дәстүрлі спорттық іс-шараларды заманауи цифрлық технологиялармен толықтыруға және бос уақытты белсенді өткізудің инновациялық форматтарына қосымша қызығушылық тудыруға мүмкіндік береді.</a:t>
            </a:r>
            <a:endParaRPr lang="en-US" sz="1200" dirty="0"/>
          </a:p>
        </p:txBody>
      </p:sp>
      <p:sp>
        <p:nvSpPr>
          <p:cNvPr id="11" name="Shape 9"/>
          <p:cNvSpPr/>
          <p:nvPr/>
        </p:nvSpPr>
        <p:spPr>
          <a:xfrm>
            <a:off x="2036207" y="4520565"/>
            <a:ext cx="5227320" cy="2395657"/>
          </a:xfrm>
          <a:prstGeom prst="roundRect">
            <a:avLst>
              <a:gd name="adj" fmla="val 958"/>
            </a:avLst>
          </a:prstGeom>
          <a:solidFill>
            <a:srgbClr val="F2EEEE"/>
          </a:solidFill>
          <a:ln/>
        </p:spPr>
      </p:sp>
      <p:sp>
        <p:nvSpPr>
          <p:cNvPr id="12" name="Text 10"/>
          <p:cNvSpPr/>
          <p:nvPr/>
        </p:nvSpPr>
        <p:spPr>
          <a:xfrm>
            <a:off x="2189202" y="4673560"/>
            <a:ext cx="2845594" cy="250984"/>
          </a:xfrm>
          <a:prstGeom prst="rect">
            <a:avLst/>
          </a:prstGeom>
          <a:noFill/>
          <a:ln/>
        </p:spPr>
        <p:txBody>
          <a:bodyPr wrap="none" lIns="0" tIns="0" rIns="0" bIns="0" rtlCol="0" anchor="t"/>
          <a:lstStyle/>
          <a:p>
            <a:pPr marL="0" indent="0" algn="l">
              <a:lnSpc>
                <a:spcPts val="1950"/>
              </a:lnSpc>
              <a:buNone/>
            </a:pPr>
            <a:r>
              <a:rPr lang="en-US" sz="1550" dirty="0">
                <a:solidFill>
                  <a:srgbClr val="383838"/>
                </a:solidFill>
                <a:latin typeface="PT Serif" pitchFamily="34" charset="0"/>
                <a:ea typeface="PT Serif" pitchFamily="34" charset="-122"/>
                <a:cs typeface="PT Serif" pitchFamily="34" charset="-120"/>
              </a:rPr>
              <a:t>21-22 наурыз (сенбі, жексенбі)</a:t>
            </a:r>
            <a:endParaRPr lang="en-US" sz="1550" dirty="0"/>
          </a:p>
        </p:txBody>
      </p:sp>
      <p:sp>
        <p:nvSpPr>
          <p:cNvPr id="13" name="Text 11"/>
          <p:cNvSpPr/>
          <p:nvPr/>
        </p:nvSpPr>
        <p:spPr>
          <a:xfrm>
            <a:off x="2189202" y="4965740"/>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383838"/>
                </a:solidFill>
                <a:latin typeface="PT Serif" pitchFamily="34" charset="0"/>
                <a:ea typeface="PT Serif" pitchFamily="34" charset="-122"/>
                <a:cs typeface="PT Serif" pitchFamily="34" charset="-120"/>
              </a:rPr>
              <a:t>Жыл басы</a:t>
            </a:r>
            <a:endParaRPr lang="en-US" sz="1850" dirty="0"/>
          </a:p>
        </p:txBody>
      </p:sp>
      <p:sp>
        <p:nvSpPr>
          <p:cNvPr id="14" name="Shape 12"/>
          <p:cNvSpPr/>
          <p:nvPr/>
        </p:nvSpPr>
        <p:spPr>
          <a:xfrm>
            <a:off x="7366635" y="4520565"/>
            <a:ext cx="5227439" cy="2395657"/>
          </a:xfrm>
          <a:prstGeom prst="roundRect">
            <a:avLst>
              <a:gd name="adj" fmla="val 958"/>
            </a:avLst>
          </a:prstGeom>
          <a:solidFill>
            <a:srgbClr val="F2EEEE"/>
          </a:solidFill>
          <a:ln/>
        </p:spPr>
      </p:sp>
      <p:sp>
        <p:nvSpPr>
          <p:cNvPr id="15" name="Text 13"/>
          <p:cNvSpPr/>
          <p:nvPr/>
        </p:nvSpPr>
        <p:spPr>
          <a:xfrm>
            <a:off x="7519630" y="4673560"/>
            <a:ext cx="2008227" cy="250984"/>
          </a:xfrm>
          <a:prstGeom prst="rect">
            <a:avLst/>
          </a:prstGeom>
          <a:noFill/>
          <a:ln/>
        </p:spPr>
        <p:txBody>
          <a:bodyPr wrap="none" lIns="0" tIns="0" rIns="0" bIns="0" rtlCol="0" anchor="t"/>
          <a:lstStyle/>
          <a:p>
            <a:pPr marL="0" indent="0" algn="l">
              <a:lnSpc>
                <a:spcPts val="1950"/>
              </a:lnSpc>
              <a:buNone/>
            </a:pPr>
            <a:r>
              <a:rPr lang="en-US" sz="1550" dirty="0">
                <a:solidFill>
                  <a:srgbClr val="383838"/>
                </a:solidFill>
                <a:latin typeface="PT Serif" pitchFamily="34" charset="0"/>
                <a:ea typeface="PT Serif" pitchFamily="34" charset="-122"/>
                <a:cs typeface="PT Serif" pitchFamily="34" charset="-120"/>
              </a:rPr>
              <a:t>23 наурыз (дүйсенбі)</a:t>
            </a:r>
            <a:endParaRPr lang="en-US" sz="1550" dirty="0"/>
          </a:p>
        </p:txBody>
      </p:sp>
      <p:sp>
        <p:nvSpPr>
          <p:cNvPr id="16" name="Text 14"/>
          <p:cNvSpPr/>
          <p:nvPr/>
        </p:nvSpPr>
        <p:spPr>
          <a:xfrm>
            <a:off x="7519630" y="4965740"/>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383838"/>
                </a:solidFill>
                <a:latin typeface="PT Serif" pitchFamily="34" charset="0"/>
                <a:ea typeface="PT Serif" pitchFamily="34" charset="-122"/>
                <a:cs typeface="PT Serif" pitchFamily="34" charset="-120"/>
              </a:rPr>
              <a:t>Тазару күні</a:t>
            </a:r>
            <a:endParaRPr lang="en-US" sz="1850" dirty="0"/>
          </a:p>
        </p:txBody>
      </p:sp>
      <p:sp>
        <p:nvSpPr>
          <p:cNvPr id="17" name="Text 15"/>
          <p:cNvSpPr/>
          <p:nvPr/>
        </p:nvSpPr>
        <p:spPr>
          <a:xfrm>
            <a:off x="7519630" y="5328880"/>
            <a:ext cx="4921448" cy="1434346"/>
          </a:xfrm>
          <a:prstGeom prst="rect">
            <a:avLst/>
          </a:prstGeom>
          <a:noFill/>
          <a:ln/>
        </p:spPr>
        <p:txBody>
          <a:bodyPr wrap="square" lIns="0" tIns="0" rIns="0" bIns="0" rtlCol="0" anchor="t"/>
          <a:lstStyle/>
          <a:p>
            <a:pPr marL="0" indent="0" algn="l">
              <a:lnSpc>
                <a:spcPts val="1600"/>
              </a:lnSpc>
              <a:buNone/>
            </a:pPr>
            <a:r>
              <a:rPr lang="en-US" sz="1200" dirty="0">
                <a:solidFill>
                  <a:srgbClr val="383838"/>
                </a:solidFill>
                <a:latin typeface="DM Sans" pitchFamily="34" charset="0"/>
                <a:ea typeface="DM Sans" pitchFamily="34" charset="-122"/>
                <a:cs typeface="DM Sans" pitchFamily="34" charset="-120"/>
              </a:rPr>
              <a:t>Наурызнаманың қорытынды күні «Таза Қазақстан» жобасы аясында барлық өңірлерде «Тазалық эстафетасы», «ТазаLIKE» экофестивалі өткізіледі. Қоршаған орта мен ар-ұждан тазалығына негізделген қоғамдық мәдениет жайлы интерактивті медиаөнім тарату ұсынылады. «Табиғатқа қамқорлық жасаймыз» - білім беру ұйымының жанындағы аумақты жинау немесе тазалау акциясын ұйымдастыру қажет.</a:t>
            </a:r>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10327" y="1076801"/>
            <a:ext cx="6073735" cy="665917"/>
          </a:xfrm>
          <a:prstGeom prst="rect">
            <a:avLst/>
          </a:prstGeom>
          <a:noFill/>
          <a:ln/>
        </p:spPr>
        <p:txBody>
          <a:bodyPr wrap="none" lIns="0" tIns="0" rIns="0" bIns="0" rtlCol="0" anchor="t"/>
          <a:lstStyle/>
          <a:p>
            <a:pPr marL="0" indent="0" algn="l">
              <a:lnSpc>
                <a:spcPts val="5200"/>
              </a:lnSpc>
              <a:buNone/>
            </a:pPr>
            <a:r>
              <a:rPr lang="en-US" sz="4150" dirty="0">
                <a:solidFill>
                  <a:srgbClr val="020202"/>
                </a:solidFill>
                <a:latin typeface="PT Serif" pitchFamily="34" charset="0"/>
                <a:ea typeface="PT Serif" pitchFamily="34" charset="-122"/>
                <a:cs typeface="PT Serif" pitchFamily="34" charset="-120"/>
              </a:rPr>
              <a:t>Көктемгі каникул кезеңі</a:t>
            </a:r>
            <a:endParaRPr lang="en-US" sz="4150" dirty="0"/>
          </a:p>
        </p:txBody>
      </p:sp>
      <p:sp>
        <p:nvSpPr>
          <p:cNvPr id="4" name="Text 1"/>
          <p:cNvSpPr/>
          <p:nvPr/>
        </p:nvSpPr>
        <p:spPr>
          <a:xfrm>
            <a:off x="710327" y="2015014"/>
            <a:ext cx="7352228" cy="918924"/>
          </a:xfrm>
          <a:prstGeom prst="rect">
            <a:avLst/>
          </a:prstGeom>
          <a:noFill/>
          <a:ln/>
        </p:spPr>
        <p:txBody>
          <a:bodyPr wrap="none" lIns="0" tIns="0" rIns="0" bIns="0" rtlCol="0" anchor="t"/>
          <a:lstStyle/>
          <a:p>
            <a:pPr marL="0" indent="0" algn="l">
              <a:lnSpc>
                <a:spcPts val="7200"/>
              </a:lnSpc>
              <a:buNone/>
            </a:pPr>
            <a:r>
              <a:rPr lang="en-US" sz="5750" dirty="0">
                <a:solidFill>
                  <a:srgbClr val="E04F00"/>
                </a:solidFill>
                <a:latin typeface="PT Serif" pitchFamily="34" charset="0"/>
                <a:ea typeface="PT Serif" pitchFamily="34" charset="-122"/>
                <a:cs typeface="PT Serif" pitchFamily="34" charset="-120"/>
              </a:rPr>
              <a:t>19-29 наурыз</a:t>
            </a:r>
            <a:endParaRPr lang="en-US" sz="5750" dirty="0"/>
          </a:p>
        </p:txBody>
      </p:sp>
      <p:sp>
        <p:nvSpPr>
          <p:cNvPr id="5" name="Text 2"/>
          <p:cNvSpPr/>
          <p:nvPr/>
        </p:nvSpPr>
        <p:spPr>
          <a:xfrm>
            <a:off x="710327" y="3206234"/>
            <a:ext cx="7723346" cy="769144"/>
          </a:xfrm>
          <a:prstGeom prst="rect">
            <a:avLst/>
          </a:prstGeom>
          <a:noFill/>
          <a:ln/>
        </p:spPr>
        <p:txBody>
          <a:bodyPr wrap="square" lIns="0" tIns="0" rIns="0" bIns="0" rtlCol="0" anchor="t"/>
          <a:lstStyle/>
          <a:p>
            <a:pPr marL="0" indent="0" algn="l">
              <a:lnSpc>
                <a:spcPts val="3000"/>
              </a:lnSpc>
              <a:buNone/>
            </a:pPr>
            <a:r>
              <a:rPr lang="en-US" sz="1950" b="1" dirty="0">
                <a:solidFill>
                  <a:srgbClr val="383838"/>
                </a:solidFill>
                <a:latin typeface="DM Sans" pitchFamily="34" charset="0"/>
                <a:ea typeface="DM Sans" pitchFamily="34" charset="-122"/>
                <a:cs typeface="DM Sans" pitchFamily="34" charset="-120"/>
              </a:rPr>
              <a:t>Көктемгі каникул кезеңі 2026 жылдың 19 наурызы мен 29 наурызын қоса алғанда 11 күнді құрайды.</a:t>
            </a:r>
            <a:endParaRPr lang="en-US" sz="1950" dirty="0"/>
          </a:p>
        </p:txBody>
      </p:sp>
      <p:sp>
        <p:nvSpPr>
          <p:cNvPr id="6" name="Text 3"/>
          <p:cNvSpPr/>
          <p:nvPr/>
        </p:nvSpPr>
        <p:spPr>
          <a:xfrm>
            <a:off x="710327" y="4179570"/>
            <a:ext cx="7723346" cy="2153603"/>
          </a:xfrm>
          <a:prstGeom prst="rect">
            <a:avLst/>
          </a:prstGeom>
          <a:noFill/>
          <a:ln/>
        </p:spPr>
        <p:txBody>
          <a:bodyPr wrap="square" lIns="0" tIns="0" rIns="0" bIns="0" rtlCol="0" anchor="t"/>
          <a:lstStyle/>
          <a:p>
            <a:pPr marL="0" indent="0" algn="l">
              <a:lnSpc>
                <a:spcPts val="2400"/>
              </a:lnSpc>
              <a:buNone/>
            </a:pPr>
            <a:r>
              <a:rPr lang="en-US" sz="1550" dirty="0">
                <a:solidFill>
                  <a:srgbClr val="383838"/>
                </a:solidFill>
                <a:latin typeface="DM Sans" pitchFamily="34" charset="0"/>
                <a:ea typeface="DM Sans" pitchFamily="34" charset="-122"/>
                <a:cs typeface="DM Sans" pitchFamily="34" charset="-120"/>
              </a:rPr>
              <a:t>Қазақстан Республикасы Оқу-ағарту министрлігі мектеп оқушыларының көктемгі демалысын және бос уақытын тиімді, әрі тұлғалық дамыту мақсатында мектепішілік көктемгі каникул іс-шараларының жоспарын әзірлеуде «Адал азамат» біртұтас тәрбие бағдарламасын негізге алып, бірқатар білім беру, спорттық, мәдени және шығармашылық іс-шараларды «Еңбек адамы», «Таза Қазақстан» «Заң және тәртіп» идеологемасы аясында өткізуді ұсынады.</a:t>
            </a:r>
            <a:endParaRPr lang="en-US" sz="1550" dirty="0"/>
          </a:p>
        </p:txBody>
      </p:sp>
      <p:sp>
        <p:nvSpPr>
          <p:cNvPr id="7" name="Text 4"/>
          <p:cNvSpPr/>
          <p:nvPr/>
        </p:nvSpPr>
        <p:spPr>
          <a:xfrm>
            <a:off x="710327" y="6537365"/>
            <a:ext cx="7723346" cy="615315"/>
          </a:xfrm>
          <a:prstGeom prst="rect">
            <a:avLst/>
          </a:prstGeom>
          <a:noFill/>
          <a:ln/>
        </p:spPr>
        <p:txBody>
          <a:bodyPr wrap="square" lIns="0" tIns="0" rIns="0" bIns="0" rtlCol="0" anchor="t"/>
          <a:lstStyle/>
          <a:p>
            <a:pPr marL="0" indent="0" algn="l">
              <a:lnSpc>
                <a:spcPts val="2400"/>
              </a:lnSpc>
              <a:buNone/>
            </a:pPr>
            <a:r>
              <a:rPr lang="en-US" sz="1550" dirty="0">
                <a:solidFill>
                  <a:srgbClr val="383838"/>
                </a:solidFill>
                <a:latin typeface="DM Sans" pitchFamily="34" charset="0"/>
                <a:ea typeface="DM Sans" pitchFamily="34" charset="-122"/>
                <a:cs typeface="DM Sans" pitchFamily="34" charset="-120"/>
              </a:rPr>
              <a:t>Мектепішілік тәрбиелік іс-шаралар жоспары Наурызнама онкүндігі аясында жалғастырылады.</a:t>
            </a:r>
            <a:endParaRPr lang="en-US" sz="155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97322" y="1007507"/>
            <a:ext cx="5332095" cy="666393"/>
          </a:xfrm>
          <a:prstGeom prst="rect">
            <a:avLst/>
          </a:prstGeom>
          <a:noFill/>
          <a:ln/>
        </p:spPr>
        <p:txBody>
          <a:bodyPr wrap="none" lIns="0" tIns="0" rIns="0" bIns="0" rtlCol="0" anchor="t"/>
          <a:lstStyle/>
          <a:p>
            <a:pPr marL="0" indent="0" algn="l">
              <a:lnSpc>
                <a:spcPts val="5200"/>
              </a:lnSpc>
              <a:buNone/>
            </a:pPr>
            <a:r>
              <a:rPr lang="en-US" sz="4150" dirty="0">
                <a:solidFill>
                  <a:srgbClr val="020202"/>
                </a:solidFill>
                <a:latin typeface="PT Serif" pitchFamily="34" charset="0"/>
                <a:ea typeface="PT Serif" pitchFamily="34" charset="-122"/>
                <a:cs typeface="PT Serif" pitchFamily="34" charset="-120"/>
              </a:rPr>
              <a:t>24-25 наурыз</a:t>
            </a:r>
            <a:endParaRPr lang="en-US" sz="4150" dirty="0"/>
          </a:p>
        </p:txBody>
      </p:sp>
      <p:sp>
        <p:nvSpPr>
          <p:cNvPr id="4" name="Shape 1"/>
          <p:cNvSpPr/>
          <p:nvPr/>
        </p:nvSpPr>
        <p:spPr>
          <a:xfrm>
            <a:off x="6197322" y="1946672"/>
            <a:ext cx="7722156" cy="2500908"/>
          </a:xfrm>
          <a:prstGeom prst="roundRect">
            <a:avLst>
              <a:gd name="adj" fmla="val 4388"/>
            </a:avLst>
          </a:prstGeom>
          <a:solidFill>
            <a:srgbClr val="FFFFFF"/>
          </a:solidFill>
          <a:ln w="22860">
            <a:solidFill>
              <a:srgbClr val="D8D4D4"/>
            </a:solidFill>
            <a:prstDash val="solid"/>
          </a:ln>
        </p:spPr>
      </p:sp>
      <p:sp>
        <p:nvSpPr>
          <p:cNvPr id="5" name="Shape 2"/>
          <p:cNvSpPr/>
          <p:nvPr/>
        </p:nvSpPr>
        <p:spPr>
          <a:xfrm>
            <a:off x="6174462" y="1946672"/>
            <a:ext cx="91440" cy="2500908"/>
          </a:xfrm>
          <a:prstGeom prst="roundRect">
            <a:avLst>
              <a:gd name="adj" fmla="val 33322"/>
            </a:avLst>
          </a:prstGeom>
          <a:solidFill>
            <a:srgbClr val="E04F00"/>
          </a:solidFill>
          <a:ln/>
        </p:spPr>
      </p:sp>
      <p:sp>
        <p:nvSpPr>
          <p:cNvPr id="6" name="Text 3"/>
          <p:cNvSpPr/>
          <p:nvPr/>
        </p:nvSpPr>
        <p:spPr>
          <a:xfrm>
            <a:off x="6491883" y="2172653"/>
            <a:ext cx="5353645" cy="399812"/>
          </a:xfrm>
          <a:prstGeom prst="rect">
            <a:avLst/>
          </a:prstGeom>
          <a:noFill/>
          <a:ln/>
        </p:spPr>
        <p:txBody>
          <a:bodyPr wrap="none" lIns="0" tIns="0" rIns="0" bIns="0" rtlCol="0" anchor="t"/>
          <a:lstStyle/>
          <a:p>
            <a:pPr marL="0" indent="0" algn="l">
              <a:lnSpc>
                <a:spcPts val="3100"/>
              </a:lnSpc>
              <a:buNone/>
            </a:pPr>
            <a:r>
              <a:rPr lang="en-US" sz="2500" dirty="0">
                <a:solidFill>
                  <a:srgbClr val="E04F00"/>
                </a:solidFill>
                <a:latin typeface="PT Serif" pitchFamily="34" charset="0"/>
                <a:ea typeface="PT Serif" pitchFamily="34" charset="-122"/>
                <a:cs typeface="PT Serif" pitchFamily="34" charset="-120"/>
              </a:rPr>
              <a:t>24 наурыз (сейсенбі)</a:t>
            </a:r>
            <a:r>
              <a:rPr lang="en-US" sz="2500" dirty="0">
                <a:solidFill>
                  <a:srgbClr val="383838"/>
                </a:solidFill>
                <a:latin typeface="PT Serif" pitchFamily="34" charset="0"/>
                <a:ea typeface="PT Serif" pitchFamily="34" charset="-122"/>
                <a:cs typeface="PT Serif" pitchFamily="34" charset="-120"/>
              </a:rPr>
              <a:t> – экочеллендж</a:t>
            </a:r>
            <a:endParaRPr lang="en-US" sz="2500" dirty="0"/>
          </a:p>
        </p:txBody>
      </p:sp>
      <p:sp>
        <p:nvSpPr>
          <p:cNvPr id="7" name="Text 4"/>
          <p:cNvSpPr/>
          <p:nvPr/>
        </p:nvSpPr>
        <p:spPr>
          <a:xfrm>
            <a:off x="6491883" y="2681526"/>
            <a:ext cx="7201614" cy="1540073"/>
          </a:xfrm>
          <a:prstGeom prst="rect">
            <a:avLst/>
          </a:prstGeom>
          <a:noFill/>
          <a:ln/>
        </p:spPr>
        <p:txBody>
          <a:bodyPr wrap="square" lIns="0" tIns="0" rIns="0" bIns="0" rtlCol="0" anchor="t"/>
          <a:lstStyle/>
          <a:p>
            <a:pPr marL="0" indent="0" algn="l">
              <a:lnSpc>
                <a:spcPts val="2400"/>
              </a:lnSpc>
              <a:buNone/>
            </a:pPr>
            <a:r>
              <a:rPr lang="en-US" sz="1550" dirty="0">
                <a:solidFill>
                  <a:srgbClr val="383838"/>
                </a:solidFill>
                <a:latin typeface="DM Sans" pitchFamily="34" charset="0"/>
                <a:ea typeface="DM Sans" pitchFamily="34" charset="-122"/>
                <a:cs typeface="DM Sans" pitchFamily="34" charset="-120"/>
              </a:rPr>
              <a:t>Бұл күні елдің оңтүстік және батыс (ауа-райы жағдайына байланысты) аймақтарындағы білім беру ұйымдарында көктемгі ағаш егу науқанын бастау ұсынылады. Солтүстік және шығыс аймақтарында білім беру ұйымдарының сынып кабинеттерінде гүл егу және экобұрыштардың (кабинеттердің) жұмыстарын жандандыру қажет.</a:t>
            </a:r>
            <a:endParaRPr lang="en-US" sz="1550" dirty="0"/>
          </a:p>
        </p:txBody>
      </p:sp>
      <p:sp>
        <p:nvSpPr>
          <p:cNvPr id="8" name="Shape 5"/>
          <p:cNvSpPr/>
          <p:nvPr/>
        </p:nvSpPr>
        <p:spPr>
          <a:xfrm>
            <a:off x="6197322" y="4629388"/>
            <a:ext cx="7722156" cy="2592705"/>
          </a:xfrm>
          <a:prstGeom prst="roundRect">
            <a:avLst>
              <a:gd name="adj" fmla="val 4232"/>
            </a:avLst>
          </a:prstGeom>
          <a:solidFill>
            <a:srgbClr val="FFFFFF"/>
          </a:solidFill>
          <a:ln w="22860">
            <a:solidFill>
              <a:srgbClr val="D8D4D4"/>
            </a:solidFill>
            <a:prstDash val="solid"/>
          </a:ln>
        </p:spPr>
      </p:sp>
      <p:sp>
        <p:nvSpPr>
          <p:cNvPr id="9" name="Shape 6"/>
          <p:cNvSpPr/>
          <p:nvPr/>
        </p:nvSpPr>
        <p:spPr>
          <a:xfrm>
            <a:off x="6174462" y="4629388"/>
            <a:ext cx="91440" cy="2592705"/>
          </a:xfrm>
          <a:prstGeom prst="roundRect">
            <a:avLst>
              <a:gd name="adj" fmla="val 33322"/>
            </a:avLst>
          </a:prstGeom>
          <a:solidFill>
            <a:srgbClr val="E04F00"/>
          </a:solidFill>
          <a:ln/>
        </p:spPr>
      </p:sp>
      <p:sp>
        <p:nvSpPr>
          <p:cNvPr id="10" name="Text 7"/>
          <p:cNvSpPr/>
          <p:nvPr/>
        </p:nvSpPr>
        <p:spPr>
          <a:xfrm>
            <a:off x="6491883" y="4855369"/>
            <a:ext cx="7201614" cy="799624"/>
          </a:xfrm>
          <a:prstGeom prst="rect">
            <a:avLst/>
          </a:prstGeom>
          <a:noFill/>
          <a:ln/>
        </p:spPr>
        <p:txBody>
          <a:bodyPr wrap="square" lIns="0" tIns="0" rIns="0" bIns="0" rtlCol="0" anchor="t"/>
          <a:lstStyle/>
          <a:p>
            <a:pPr marL="0" indent="0" algn="l">
              <a:lnSpc>
                <a:spcPts val="3100"/>
              </a:lnSpc>
              <a:buNone/>
            </a:pPr>
            <a:r>
              <a:rPr lang="en-US" sz="2500" dirty="0">
                <a:solidFill>
                  <a:srgbClr val="E04F00"/>
                </a:solidFill>
                <a:latin typeface="PT Serif" pitchFamily="34" charset="0"/>
                <a:ea typeface="PT Serif" pitchFamily="34" charset="-122"/>
                <a:cs typeface="PT Serif" pitchFamily="34" charset="-120"/>
              </a:rPr>
              <a:t>25 наурыз (сәрсенбі)</a:t>
            </a:r>
            <a:r>
              <a:rPr lang="en-US" sz="2500" dirty="0">
                <a:solidFill>
                  <a:srgbClr val="383838"/>
                </a:solidFill>
                <a:latin typeface="PT Serif" pitchFamily="34" charset="0"/>
                <a:ea typeface="PT Serif" pitchFamily="34" charset="-122"/>
                <a:cs typeface="PT Serif" pitchFamily="34" charset="-120"/>
              </a:rPr>
              <a:t> – «Балалар кітапханасы» жобасы</a:t>
            </a:r>
            <a:endParaRPr lang="en-US" sz="2500" dirty="0"/>
          </a:p>
        </p:txBody>
      </p:sp>
      <p:sp>
        <p:nvSpPr>
          <p:cNvPr id="11" name="Text 8"/>
          <p:cNvSpPr/>
          <p:nvPr/>
        </p:nvSpPr>
        <p:spPr>
          <a:xfrm>
            <a:off x="6491883" y="5764054"/>
            <a:ext cx="7201614" cy="1232059"/>
          </a:xfrm>
          <a:prstGeom prst="rect">
            <a:avLst/>
          </a:prstGeom>
          <a:noFill/>
          <a:ln/>
        </p:spPr>
        <p:txBody>
          <a:bodyPr wrap="square" lIns="0" tIns="0" rIns="0" bIns="0" rtlCol="0" anchor="t"/>
          <a:lstStyle/>
          <a:p>
            <a:pPr marL="0" indent="0" algn="l">
              <a:lnSpc>
                <a:spcPts val="2400"/>
              </a:lnSpc>
              <a:buNone/>
            </a:pPr>
            <a:r>
              <a:rPr lang="en-US" sz="1550" dirty="0">
                <a:solidFill>
                  <a:srgbClr val="383838"/>
                </a:solidFill>
                <a:latin typeface="DM Sans" pitchFamily="34" charset="0"/>
                <a:ea typeface="DM Sans" pitchFamily="34" charset="-122"/>
                <a:cs typeface="DM Sans" pitchFamily="34" charset="-120"/>
              </a:rPr>
              <a:t>Бұл күні жоба аясында «Кітаптар айналымы» акциясын ұйымдастыру ұсынылады. Оқу мен білімге деген қызығушылықты қалыптастыруда ата-ананың ролін арттыру мақсатында отбасылық кітап оқу, әжемнің ертегісі челлендждерін өткізу де құпталады.</a:t>
            </a:r>
            <a:endParaRPr lang="en-US" sz="155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929</Words>
  <Application>Microsoft Office PowerPoint</Application>
  <PresentationFormat>Произвольный</PresentationFormat>
  <Paragraphs>86</Paragraphs>
  <Slides>10</Slides>
  <Notes>10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10</vt:i4>
      </vt:variant>
    </vt:vector>
  </HeadingPairs>
  <TitlesOfParts>
    <vt:vector size="17" baseType="lpstr">
      <vt:lpstr>Calibri</vt:lpstr>
      <vt:lpstr>DM Sans</vt:lpstr>
      <vt:lpstr>Arial</vt:lpstr>
      <vt:lpstr>PT Serif Light</vt:lpstr>
      <vt:lpstr>Times New Roman</vt:lpstr>
      <vt:lpstr>PT Serif</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Пользователь</dc:creator>
  <cp:lastModifiedBy>Пользователь</cp:lastModifiedBy>
  <cp:revision>7</cp:revision>
  <dcterms:created xsi:type="dcterms:W3CDTF">2026-03-12T08:18:16Z</dcterms:created>
  <dcterms:modified xsi:type="dcterms:W3CDTF">2026-03-12T08:50:54Z</dcterms:modified>
</cp:coreProperties>
</file>