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5" r:id="rId5"/>
    <p:sldId id="264" r:id="rId6"/>
    <p:sldId id="266" r:id="rId7"/>
    <p:sldId id="268" r:id="rId8"/>
    <p:sldId id="270" r:id="rId9"/>
    <p:sldId id="271" r:id="rId10"/>
    <p:sldId id="272" r:id="rId11"/>
    <p:sldId id="273" r:id="rId12"/>
    <p:sldId id="278" r:id="rId13"/>
    <p:sldId id="274" r:id="rId14"/>
    <p:sldId id="275" r:id="rId15"/>
    <p:sldId id="276" r:id="rId16"/>
    <p:sldId id="269" r:id="rId17"/>
    <p:sldId id="257" r:id="rId18"/>
    <p:sldId id="258" r:id="rId19"/>
    <p:sldId id="26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501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72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2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9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0182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40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974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5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3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5801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0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029333-1B6E-4286-8250-F996E9E58FA4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BF4F27-6D7F-41AF-AD21-FDA4C7B3FA9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948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828D7-7751-EE43-1BE6-D5BC4EAA5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>
                <a:solidFill>
                  <a:srgbClr val="C00000"/>
                </a:solidFill>
              </a:rPr>
              <a:t>"</a:t>
            </a:r>
            <a:r>
              <a:rPr lang="ru-RU" sz="7200" dirty="0" err="1">
                <a:solidFill>
                  <a:srgbClr val="C00000"/>
                </a:solidFill>
              </a:rPr>
              <a:t>Бәйтерек"мектебіндегі</a:t>
            </a:r>
            <a:r>
              <a:rPr lang="ru-RU" sz="7200" dirty="0">
                <a:solidFill>
                  <a:srgbClr val="C00000"/>
                </a:solidFill>
              </a:rPr>
              <a:t> </a:t>
            </a:r>
            <a:r>
              <a:rPr lang="ru-RU" sz="7200" dirty="0" err="1">
                <a:solidFill>
                  <a:srgbClr val="C00000"/>
                </a:solidFill>
              </a:rPr>
              <a:t>тәрбие</a:t>
            </a:r>
            <a:r>
              <a:rPr lang="ru-RU" sz="7200" dirty="0">
                <a:solidFill>
                  <a:srgbClr val="C00000"/>
                </a:solidFill>
              </a:rPr>
              <a:t> </a:t>
            </a:r>
            <a:r>
              <a:rPr lang="ru-RU" sz="7200" dirty="0" err="1">
                <a:solidFill>
                  <a:srgbClr val="C00000"/>
                </a:solidFill>
              </a:rPr>
              <a:t>жұмысының</a:t>
            </a:r>
            <a:r>
              <a:rPr lang="ru-RU" sz="7200" dirty="0">
                <a:solidFill>
                  <a:srgbClr val="C00000"/>
                </a:solidFill>
              </a:rPr>
              <a:t> </a:t>
            </a:r>
            <a:r>
              <a:rPr lang="ru-RU" sz="7200">
                <a:solidFill>
                  <a:srgbClr val="C00000"/>
                </a:solidFill>
              </a:rPr>
              <a:t>қорытындысы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8EAEFB-C649-60C3-AB93-B435A2669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2021-2022 </a:t>
            </a:r>
            <a:r>
              <a:rPr lang="ru-RU" dirty="0" err="1"/>
              <a:t>оқу</a:t>
            </a:r>
            <a:r>
              <a:rPr lang="ru-RU" dirty="0"/>
              <a:t> </a:t>
            </a:r>
            <a:r>
              <a:rPr lang="ru-RU" dirty="0" err="1"/>
              <a:t>жылы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82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E5687-580C-A213-4A8B-72603529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0070C0"/>
                </a:solidFill>
              </a:rPr>
              <a:t>Дебатный</a:t>
            </a:r>
            <a:r>
              <a:rPr lang="ru-RU" dirty="0">
                <a:solidFill>
                  <a:srgbClr val="0070C0"/>
                </a:solidFill>
              </a:rPr>
              <a:t> клуб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                                                     «Байтерек»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1C1979-0A71-87D7-127A-18B030018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7" y="1690688"/>
            <a:ext cx="6109253" cy="4581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ED4A6A-658F-DA70-BA28-BDCC6F5B66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32" y="2735883"/>
            <a:ext cx="5362713" cy="4022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487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E9564-240A-6A69-4746-A9E3947B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Новый формат проведения предметных декад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20FE73-080B-4C15-0CA5-8AC0FDCF2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269" y="3101748"/>
            <a:ext cx="2822603" cy="376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0B02F8-1986-564C-4437-0678071B24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500" y="251792"/>
            <a:ext cx="2017644" cy="2690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3BE16-B916-A236-5897-12D1342780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0" y="2020956"/>
            <a:ext cx="3419060" cy="2564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93D657-01A5-FBCD-5629-912A331219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10" y="4396802"/>
            <a:ext cx="3843854" cy="2882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713997-32DB-03BF-7E8E-92919CC706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52" y="1405679"/>
            <a:ext cx="1908078" cy="33921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CC6C50-F42F-A437-0D1C-97DF59FBF5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99" y="1831841"/>
            <a:ext cx="2418522" cy="24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B4D33-58CB-351C-508C-8F22A517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Спортивные достижения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184F7F-65A0-F6A9-020A-F7D990337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1128451"/>
            <a:ext cx="4792133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5A6E0-C9D1-B2B2-F221-F0DD0CD7A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124" y="1218828"/>
            <a:ext cx="4272421" cy="320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293DCC-84C9-61DB-1EF1-F96BC4822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79" y="3754117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998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84534-7470-0AF0-4D93-3D58AAC8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Школьный театр.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«Маленький принц»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3EA122-E0A1-EECC-0B5A-B68FF6525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83" y="1874517"/>
            <a:ext cx="3540065" cy="4720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ACC14B-5A72-5EF8-0C1C-9DAAE4D5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63" y="698531"/>
            <a:ext cx="4332813" cy="5777084"/>
          </a:xfrm>
          <a:prstGeom prst="snip2DiagRect">
            <a:avLst>
              <a:gd name="adj1" fmla="val 1417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980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3C04A-BCDB-37BD-AE8B-CAC52BD7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0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Военно-спортивный праздник и конкурс патриотической песни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7EACA8-6596-8BD4-885A-E3C703136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9" y="1198165"/>
            <a:ext cx="4092047" cy="3069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F80A33-78C7-E9AB-AE63-C173CEA0CA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35" y="3429000"/>
            <a:ext cx="4780539" cy="358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12E95-DC52-FDBC-4E9E-2D42C9F38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90" y="1251305"/>
            <a:ext cx="3224696" cy="2418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7BA7BD-8048-9F9A-036E-A8AF4D655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0" y="4218004"/>
            <a:ext cx="3326296" cy="2494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2835BF-39CD-8D59-9A0B-962451C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73" y="4368747"/>
            <a:ext cx="2924313" cy="2193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5852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7C596-261F-3560-0985-B0FCC7E5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039" y="209323"/>
            <a:ext cx="766969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Международный день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Матери-Земли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DD2187-D335-75CE-9A79-23CFCE721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16" y="3248966"/>
            <a:ext cx="4597170" cy="34478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269668-2F11-EBCA-532B-CE052892A8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94" y="1567973"/>
            <a:ext cx="3525193" cy="26438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01B8BE-5568-5B04-978E-70DCE4CF8C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47" y="3589209"/>
            <a:ext cx="4143513" cy="3107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8693DA-50D0-D2B2-2900-566487AE7F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16" y="179851"/>
            <a:ext cx="3613427" cy="27100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179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48700D-C986-C7DD-4248-D43AE70CD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842" y="169103"/>
            <a:ext cx="11039122" cy="1977749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/>
              <a:t>Для формирования «имиджа» школы, обмена опытом, выхода учеников школы на более высокий уровень особое значение имеет участие во внешкольных конкурсах.</a:t>
            </a:r>
          </a:p>
          <a:p>
            <a:r>
              <a:rPr lang="ru-RU" sz="2400" dirty="0"/>
              <a:t>Ребята, которые принимают участие в этих конкурсах, приобретают новые навыки и умения и получают возможность проявить свои таланты за пределами школы, что зачастую положительно сказывается на их дальнейшем творческом росте. В этом учебном  году ученики школы активно и результативно приняли участие в следующих конкурсных мероприятиях: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D5D2AA-8684-15BF-EC58-678BBC07D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43" y="2344772"/>
            <a:ext cx="8960804" cy="38800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4678" y="6099621"/>
            <a:ext cx="89790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10. Грозная Дарья -1 место (районная олимпиада по русскому языку</a:t>
            </a:r>
            <a:r>
              <a:rPr lang="ru-RU" dirty="0" smtClean="0"/>
              <a:t>)</a:t>
            </a:r>
          </a:p>
          <a:p>
            <a:r>
              <a:rPr lang="ru-RU" dirty="0" smtClean="0"/>
              <a:t>11. Грозная Дарья -  3 место (международный конкурс «</a:t>
            </a:r>
            <a:r>
              <a:rPr lang="ru-RU" smtClean="0"/>
              <a:t>Фабрика слов»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0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3B5ED-FAB8-DB97-9F68-F1BAE4E2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Организация работы по управлению воспитательной системой на 2022-2025 </a:t>
            </a:r>
            <a:r>
              <a:rPr lang="ru-RU" dirty="0" err="1">
                <a:solidFill>
                  <a:srgbClr val="FF0000"/>
                </a:solidFill>
              </a:rPr>
              <a:t>уч.год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28FFA8-83C6-CD73-6622-8FA8FD7E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156" y="2524540"/>
            <a:ext cx="10178322" cy="4333460"/>
          </a:xfrm>
        </p:spPr>
        <p:txBody>
          <a:bodyPr>
            <a:normAutofit/>
          </a:bodyPr>
          <a:lstStyle/>
          <a:p>
            <a:r>
              <a:rPr lang="ru-RU" sz="2400" dirty="0"/>
              <a:t>Первый уровень – стратегическое руководство (утверждение локальных актов, принятие стратегических решений) осуществляет руководитель образования.</a:t>
            </a:r>
          </a:p>
          <a:p>
            <a:r>
              <a:rPr lang="ru-RU" sz="2400" dirty="0"/>
              <a:t>Второй уровень – тактическое руководство (организация конкретных дел, координация проектов, планирование работы по основным ключевым делам) осуществляет заместитель руководителя.</a:t>
            </a:r>
          </a:p>
          <a:p>
            <a:r>
              <a:rPr lang="ru-RU" sz="2400" dirty="0"/>
              <a:t>Третий уровень – оперативное руководство (психолого-педагогическая диагностика, разработка и проведение конкретных мероприятий) осуществляют классные руководители.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396371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BF38-20CF-B2F5-5B3A-D9AC464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8" y="0"/>
            <a:ext cx="10178322" cy="149213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Планирование на 2022-2023 учебный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2BA872-773D-D806-4587-9D91F7C3A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117" y="1492132"/>
            <a:ext cx="4916884" cy="4983483"/>
          </a:xfrm>
        </p:spPr>
        <p:txBody>
          <a:bodyPr>
            <a:norm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  <a:latin typeface="FFDinProCond-Bold"/>
              </a:rPr>
              <a:t>https://qundylyq.kz/materials/</a:t>
            </a:r>
          </a:p>
          <a:p>
            <a:pPr algn="l"/>
            <a:endParaRPr lang="en-US" sz="1800" b="1" dirty="0">
              <a:solidFill>
                <a:srgbClr val="FF0000"/>
              </a:solidFill>
              <a:latin typeface="FFDinProCond-Bold"/>
            </a:endParaRPr>
          </a:p>
          <a:p>
            <a:pPr algn="l"/>
            <a:r>
              <a:rPr lang="ru-RU" sz="1800" b="1" i="0" u="none" strike="noStrike" baseline="0" dirty="0">
                <a:solidFill>
                  <a:srgbClr val="FF0000"/>
                </a:solidFill>
                <a:latin typeface="FFDinProCond-Bold"/>
              </a:rPr>
              <a:t>ЦЕННОСТНО-ОРИЕНТИРОВАННОЕ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FFDinProCond-Bold"/>
              </a:rPr>
              <a:t>   </a:t>
            </a:r>
            <a:r>
              <a:rPr lang="ru-RU" sz="1800" b="1" i="0" u="none" strike="noStrike" baseline="0" dirty="0">
                <a:solidFill>
                  <a:srgbClr val="FF0000"/>
                </a:solidFill>
                <a:latin typeface="FFDinProCond-Bold"/>
              </a:rPr>
              <a:t>ОБУЧЕНИЕ</a:t>
            </a:r>
            <a:endParaRPr lang="en-US" sz="1800" b="1" dirty="0">
              <a:solidFill>
                <a:srgbClr val="FF0000"/>
              </a:solidFill>
              <a:latin typeface="FFDinProCond-Bold"/>
            </a:endParaRPr>
          </a:p>
          <a:p>
            <a:pPr algn="l"/>
            <a:r>
              <a:rPr lang="ru-RU" sz="1800" b="0" i="0" u="none" strike="noStrike" baseline="0" dirty="0">
                <a:solidFill>
                  <a:srgbClr val="010101"/>
                </a:solidFill>
                <a:latin typeface="RobotoCondensed-Regular"/>
              </a:rPr>
              <a:t>формирование и развитие</a:t>
            </a:r>
          </a:p>
          <a:p>
            <a:pPr algn="l"/>
            <a:r>
              <a:rPr lang="ru-RU" sz="1800" b="0" i="0" u="none" strike="noStrike" baseline="0" dirty="0">
                <a:solidFill>
                  <a:srgbClr val="010101"/>
                </a:solidFill>
                <a:latin typeface="RobotoCondensed-Regular"/>
              </a:rPr>
              <a:t>личности на основе национальных и общечеловеческих ценностей, на развитие творческих, духовных и физических способностей личности,</a:t>
            </a:r>
          </a:p>
          <a:p>
            <a:pPr algn="l"/>
            <a:r>
              <a:rPr lang="ru-RU" sz="1800" b="0" i="0" u="none" strike="noStrike" baseline="0" dirty="0">
                <a:solidFill>
                  <a:srgbClr val="010101"/>
                </a:solidFill>
                <a:latin typeface="RobotoCondensed-Regular"/>
              </a:rPr>
              <a:t>развитие эмоциональной устойчивости к жизненным вызовам,</a:t>
            </a:r>
          </a:p>
          <a:p>
            <a:pPr algn="l"/>
            <a:r>
              <a:rPr lang="ru-RU" sz="1800" b="0" i="0" u="none" strike="noStrike" baseline="0" dirty="0">
                <a:solidFill>
                  <a:srgbClr val="010101"/>
                </a:solidFill>
                <a:latin typeface="RobotoCondensed-Regular"/>
              </a:rPr>
              <a:t>формирование прочной основы нравственности и здорового образа жизни.</a:t>
            </a:r>
          </a:p>
          <a:p>
            <a:pPr algn="l"/>
            <a:endParaRPr lang="ru-RU" sz="1800" b="1" i="0" u="none" strike="noStrike" baseline="0" dirty="0">
              <a:solidFill>
                <a:srgbClr val="010101"/>
              </a:solidFill>
              <a:latin typeface="Formular-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BC145-AB80-4846-75AB-0AC87DF8F71E}"/>
              </a:ext>
            </a:extLst>
          </p:cNvPr>
          <p:cNvSpPr txBox="1"/>
          <p:nvPr/>
        </p:nvSpPr>
        <p:spPr>
          <a:xfrm>
            <a:off x="6467061" y="2235081"/>
            <a:ext cx="53936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u="none" strike="noStrike" baseline="0" dirty="0">
                <a:solidFill>
                  <a:srgbClr val="010101"/>
                </a:solidFill>
                <a:latin typeface="Formular-Bold"/>
              </a:rPr>
              <a:t>Виды дополнительных заданий на каждую неделю:</a:t>
            </a:r>
          </a:p>
          <a:p>
            <a:pPr algn="l"/>
            <a:endParaRPr lang="ru-RU" sz="2400" b="1" i="0" u="none" strike="noStrike" baseline="0" dirty="0">
              <a:solidFill>
                <a:srgbClr val="010101"/>
              </a:solidFill>
              <a:latin typeface="Formular-Bold"/>
            </a:endParaRPr>
          </a:p>
          <a:p>
            <a:pPr algn="l"/>
            <a:r>
              <a:rPr lang="ru-RU" sz="2400" b="1" i="0" u="none" strike="noStrike" baseline="0" dirty="0">
                <a:solidFill>
                  <a:srgbClr val="010101"/>
                </a:solidFill>
                <a:latin typeface="Formular-Bold"/>
              </a:rPr>
              <a:t>1. </a:t>
            </a:r>
            <a:r>
              <a:rPr lang="ru-RU" sz="2400" b="1" i="0" u="none" strike="noStrike" baseline="0" dirty="0">
                <a:solidFill>
                  <a:srgbClr val="0550FF"/>
                </a:solidFill>
                <a:latin typeface="RobotoCondensed-Bold"/>
              </a:rPr>
              <a:t>Книга недели</a:t>
            </a:r>
          </a:p>
          <a:p>
            <a:pPr algn="l"/>
            <a:r>
              <a:rPr lang="ru-RU" sz="2400" b="1" dirty="0">
                <a:solidFill>
                  <a:srgbClr val="0550FF"/>
                </a:solidFill>
                <a:latin typeface="RobotoCondensed-Bold"/>
              </a:rPr>
              <a:t>2. </a:t>
            </a:r>
            <a:r>
              <a:rPr lang="ru-RU" sz="2400" b="1" i="0" u="none" strike="noStrike" baseline="0" dirty="0" err="1">
                <a:solidFill>
                  <a:srgbClr val="0550FF"/>
                </a:solidFill>
                <a:latin typeface="RobotoCondensed-Bold"/>
              </a:rPr>
              <a:t>Челлендж</a:t>
            </a:r>
            <a:r>
              <a:rPr lang="ru-RU" sz="2400" b="1" i="0" u="none" strike="noStrike" baseline="0" dirty="0">
                <a:solidFill>
                  <a:srgbClr val="0550FF"/>
                </a:solidFill>
                <a:latin typeface="RobotoCondensed-Bold"/>
              </a:rPr>
              <a:t> недели</a:t>
            </a:r>
          </a:p>
          <a:p>
            <a:pPr algn="l"/>
            <a:r>
              <a:rPr lang="ru-RU" sz="2400" b="1" i="0" u="none" strike="noStrike" baseline="0" dirty="0">
                <a:solidFill>
                  <a:srgbClr val="0550FF"/>
                </a:solidFill>
                <a:latin typeface="RobotoCondensed-Bold"/>
              </a:rPr>
              <a:t>3. Проект недели</a:t>
            </a:r>
          </a:p>
          <a:p>
            <a:pPr algn="l"/>
            <a:r>
              <a:rPr lang="ru-RU" sz="2400" b="1" i="0" u="none" strike="noStrike" baseline="0" dirty="0">
                <a:solidFill>
                  <a:srgbClr val="0550FF"/>
                </a:solidFill>
                <a:latin typeface="RobotoCondensed-Bold"/>
              </a:rPr>
              <a:t>4. Тема воспитательного часа</a:t>
            </a:r>
          </a:p>
          <a:p>
            <a:r>
              <a:rPr lang="ru-RU" sz="2400" b="1" dirty="0">
                <a:solidFill>
                  <a:srgbClr val="0550FF"/>
                </a:solidFill>
                <a:latin typeface="RobotoCondensed-Bold"/>
              </a:rPr>
              <a:t>5. Игра с членами семьи</a:t>
            </a:r>
            <a:endParaRPr lang="ru-RU" sz="2400" dirty="0">
              <a:solidFill>
                <a:srgbClr val="FF0000"/>
              </a:solidFill>
            </a:endParaRPr>
          </a:p>
          <a:p>
            <a:pPr algn="l"/>
            <a:r>
              <a:rPr lang="ru-RU" sz="2400" b="1" i="0" u="none" strike="noStrike" baseline="0" dirty="0">
                <a:solidFill>
                  <a:srgbClr val="0550FF"/>
                </a:solidFill>
                <a:latin typeface="RobotoCondensed-Bold"/>
              </a:rPr>
              <a:t>6. Фильмы для всей семьи</a:t>
            </a:r>
          </a:p>
          <a:p>
            <a:pPr algn="l"/>
            <a:r>
              <a:rPr lang="ru-RU" sz="2400" b="1" i="0" u="none" strike="noStrike" baseline="0" dirty="0">
                <a:solidFill>
                  <a:srgbClr val="0550FF"/>
                </a:solidFill>
                <a:latin typeface="RobotoCondensed-Bold"/>
              </a:rPr>
              <a:t>7. Поделка на неделю</a:t>
            </a:r>
            <a:endParaRPr lang="ru-RU" sz="2400" b="1" i="0" u="none" strike="noStrike" baseline="0" dirty="0">
              <a:solidFill>
                <a:srgbClr val="010101"/>
              </a:solidFill>
              <a:latin typeface="Formular-Bold"/>
            </a:endParaRPr>
          </a:p>
        </p:txBody>
      </p:sp>
    </p:spTree>
    <p:extLst>
      <p:ext uri="{BB962C8B-B14F-4D97-AF65-F5344CB8AC3E}">
        <p14:creationId xmlns:p14="http://schemas.microsoft.com/office/powerpoint/2010/main" val="290669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BE283-B03D-F39D-18D9-517D2B6A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258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ПЛАН на неделю: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E17257-8F4A-2D55-53E8-84339133C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5732218" cy="1142999"/>
          </a:xfrm>
        </p:spPr>
        <p:txBody>
          <a:bodyPr/>
          <a:lstStyle/>
          <a:p>
            <a:r>
              <a:rPr lang="ru-RU" dirty="0"/>
              <a:t>   </a:t>
            </a:r>
            <a:r>
              <a:rPr lang="ru-RU" dirty="0" err="1"/>
              <a:t>Пн</a:t>
            </a:r>
            <a:r>
              <a:rPr lang="ru-RU" dirty="0"/>
              <a:t>          Вт          Ср          </a:t>
            </a:r>
            <a:r>
              <a:rPr lang="ru-RU" dirty="0" err="1"/>
              <a:t>Чт</a:t>
            </a:r>
            <a:r>
              <a:rPr lang="ru-RU" dirty="0"/>
              <a:t>          </a:t>
            </a:r>
            <a:r>
              <a:rPr lang="ru-RU" dirty="0" err="1"/>
              <a:t>Пт</a:t>
            </a:r>
            <a:r>
              <a:rPr lang="ru-RU" dirty="0"/>
              <a:t>          </a:t>
            </a:r>
            <a:r>
              <a:rPr lang="ru-RU" dirty="0" err="1"/>
              <a:t>Сб</a:t>
            </a:r>
            <a:r>
              <a:rPr lang="ru-RU" dirty="0"/>
              <a:t>         Вс</a:t>
            </a:r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B1597FA-814E-1209-23B0-D3724F22AEBD}"/>
              </a:ext>
            </a:extLst>
          </p:cNvPr>
          <p:cNvGrpSpPr/>
          <p:nvPr/>
        </p:nvGrpSpPr>
        <p:grpSpPr>
          <a:xfrm>
            <a:off x="1537252" y="2862470"/>
            <a:ext cx="5271707" cy="566530"/>
            <a:chOff x="1537252" y="2862470"/>
            <a:chExt cx="5271707" cy="56653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254531C4-FF1A-5572-04FA-2A3349B436D6}"/>
                </a:ext>
              </a:extLst>
            </p:cNvPr>
            <p:cNvSpPr/>
            <p:nvPr/>
          </p:nvSpPr>
          <p:spPr>
            <a:xfrm>
              <a:off x="1537252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3229BEC-1DCC-0F8E-5D94-03C6B7D48907}"/>
                </a:ext>
              </a:extLst>
            </p:cNvPr>
            <p:cNvSpPr/>
            <p:nvPr/>
          </p:nvSpPr>
          <p:spPr>
            <a:xfrm>
              <a:off x="230653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8B73B923-8699-7697-1DA9-95B59113AFE8}"/>
                </a:ext>
              </a:extLst>
            </p:cNvPr>
            <p:cNvSpPr/>
            <p:nvPr/>
          </p:nvSpPr>
          <p:spPr>
            <a:xfrm>
              <a:off x="3075808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DFA322E-1D41-B4FC-3C25-09ACCFB3666D}"/>
                </a:ext>
              </a:extLst>
            </p:cNvPr>
            <p:cNvSpPr/>
            <p:nvPr/>
          </p:nvSpPr>
          <p:spPr>
            <a:xfrm>
              <a:off x="3845086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2E42B1F-0BDF-8FEF-BBFE-C293E04FF8CA}"/>
                </a:ext>
              </a:extLst>
            </p:cNvPr>
            <p:cNvSpPr/>
            <p:nvPr/>
          </p:nvSpPr>
          <p:spPr>
            <a:xfrm>
              <a:off x="4614364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F622317-5882-3518-231E-710EE3721F92}"/>
                </a:ext>
              </a:extLst>
            </p:cNvPr>
            <p:cNvSpPr/>
            <p:nvPr/>
          </p:nvSpPr>
          <p:spPr>
            <a:xfrm>
              <a:off x="5383043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63322C04-097C-FED3-9BEB-707F53F2F9D4}"/>
                </a:ext>
              </a:extLst>
            </p:cNvPr>
            <p:cNvSpPr/>
            <p:nvPr/>
          </p:nvSpPr>
          <p:spPr>
            <a:xfrm>
              <a:off x="614635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29191D-B99B-21CF-B911-3AEF3DA05AE1}"/>
              </a:ext>
            </a:extLst>
          </p:cNvPr>
          <p:cNvSpPr txBox="1"/>
          <p:nvPr/>
        </p:nvSpPr>
        <p:spPr>
          <a:xfrm>
            <a:off x="7460974" y="28575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4DB7D-D48E-862B-11E2-47FED3F9B5B3}"/>
              </a:ext>
            </a:extLst>
          </p:cNvPr>
          <p:cNvSpPr txBox="1"/>
          <p:nvPr/>
        </p:nvSpPr>
        <p:spPr>
          <a:xfrm>
            <a:off x="7460974" y="3741002"/>
            <a:ext cx="6778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solidFill>
                  <a:srgbClr val="0550FF"/>
                </a:solidFill>
                <a:latin typeface="RobotoCondensed-Bold"/>
              </a:rPr>
              <a:t>Чтение книг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B42E7B-5309-E56E-CCB3-87E7669AF0A6}"/>
              </a:ext>
            </a:extLst>
          </p:cNvPr>
          <p:cNvSpPr txBox="1"/>
          <p:nvPr/>
        </p:nvSpPr>
        <p:spPr>
          <a:xfrm>
            <a:off x="7525931" y="4422336"/>
            <a:ext cx="7116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0550FF"/>
                </a:solidFill>
                <a:latin typeface="RobotoCondensed-Bold"/>
              </a:rPr>
              <a:t>Помощь</a:t>
            </a:r>
          </a:p>
          <a:p>
            <a:pPr algn="l"/>
            <a:r>
              <a:rPr lang="ru-RU" sz="1800" b="1" i="0" u="none" strike="noStrike" baseline="0" dirty="0">
                <a:solidFill>
                  <a:srgbClr val="0550FF"/>
                </a:solidFill>
                <a:latin typeface="RobotoCondensed-Bold"/>
              </a:rPr>
              <a:t>по дому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932DA-F902-EF7C-E875-35A69F1089AC}"/>
              </a:ext>
            </a:extLst>
          </p:cNvPr>
          <p:cNvSpPr txBox="1"/>
          <p:nvPr/>
        </p:nvSpPr>
        <p:spPr>
          <a:xfrm>
            <a:off x="7525931" y="5389262"/>
            <a:ext cx="732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0550FF"/>
                </a:solidFill>
                <a:latin typeface="RobotoCondensed-Bold"/>
              </a:rPr>
              <a:t>Поступки</a:t>
            </a:r>
          </a:p>
          <a:p>
            <a:pPr algn="l"/>
            <a:r>
              <a:rPr lang="ru-RU" sz="1800" b="1" i="0" u="none" strike="noStrike" baseline="0" dirty="0">
                <a:solidFill>
                  <a:srgbClr val="0550FF"/>
                </a:solidFill>
                <a:latin typeface="RobotoCondensed-Bold"/>
              </a:rPr>
              <a:t>дня</a:t>
            </a:r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E61380A-2692-E7B0-657A-024309F1B297}"/>
              </a:ext>
            </a:extLst>
          </p:cNvPr>
          <p:cNvGrpSpPr/>
          <p:nvPr/>
        </p:nvGrpSpPr>
        <p:grpSpPr>
          <a:xfrm>
            <a:off x="1537252" y="3722204"/>
            <a:ext cx="5271707" cy="566530"/>
            <a:chOff x="1537252" y="2862470"/>
            <a:chExt cx="5271707" cy="566530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38A92D2-712C-E3F5-918F-48E7F2BCA6E1}"/>
                </a:ext>
              </a:extLst>
            </p:cNvPr>
            <p:cNvSpPr/>
            <p:nvPr/>
          </p:nvSpPr>
          <p:spPr>
            <a:xfrm>
              <a:off x="1537252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E05DF39-B9F1-4E4B-D2DA-17A05CF6DD86}"/>
                </a:ext>
              </a:extLst>
            </p:cNvPr>
            <p:cNvSpPr/>
            <p:nvPr/>
          </p:nvSpPr>
          <p:spPr>
            <a:xfrm>
              <a:off x="230653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7748053-1B19-1EC5-C01D-853132E9D3B3}"/>
                </a:ext>
              </a:extLst>
            </p:cNvPr>
            <p:cNvSpPr/>
            <p:nvPr/>
          </p:nvSpPr>
          <p:spPr>
            <a:xfrm>
              <a:off x="3075808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3BF507EE-5F3E-E06E-037B-089B3803F640}"/>
                </a:ext>
              </a:extLst>
            </p:cNvPr>
            <p:cNvSpPr/>
            <p:nvPr/>
          </p:nvSpPr>
          <p:spPr>
            <a:xfrm>
              <a:off x="3845086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F9ABAA29-A1BB-557D-AF83-621FA64FF1B9}"/>
                </a:ext>
              </a:extLst>
            </p:cNvPr>
            <p:cNvSpPr/>
            <p:nvPr/>
          </p:nvSpPr>
          <p:spPr>
            <a:xfrm>
              <a:off x="4614364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00E46BB4-F9D7-B6B9-3175-4462EF1E9174}"/>
                </a:ext>
              </a:extLst>
            </p:cNvPr>
            <p:cNvSpPr/>
            <p:nvPr/>
          </p:nvSpPr>
          <p:spPr>
            <a:xfrm>
              <a:off x="5383043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C74E2018-4B88-ECC9-1056-6E2BCA45CD8B}"/>
                </a:ext>
              </a:extLst>
            </p:cNvPr>
            <p:cNvSpPr/>
            <p:nvPr/>
          </p:nvSpPr>
          <p:spPr>
            <a:xfrm>
              <a:off x="614635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EB306D9-6885-470A-A4B2-AFEC77B40DAE}"/>
              </a:ext>
            </a:extLst>
          </p:cNvPr>
          <p:cNvGrpSpPr/>
          <p:nvPr/>
        </p:nvGrpSpPr>
        <p:grpSpPr>
          <a:xfrm>
            <a:off x="1537252" y="4581938"/>
            <a:ext cx="5271707" cy="566530"/>
            <a:chOff x="1537252" y="2862470"/>
            <a:chExt cx="5271707" cy="566530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6865F05C-DF79-1F75-EC3C-1B8A6DCE68A4}"/>
                </a:ext>
              </a:extLst>
            </p:cNvPr>
            <p:cNvSpPr/>
            <p:nvPr/>
          </p:nvSpPr>
          <p:spPr>
            <a:xfrm>
              <a:off x="1537252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B00352BD-509D-4C32-57F5-A5BECED136D0}"/>
                </a:ext>
              </a:extLst>
            </p:cNvPr>
            <p:cNvSpPr/>
            <p:nvPr/>
          </p:nvSpPr>
          <p:spPr>
            <a:xfrm>
              <a:off x="230653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6AB403DD-F43E-0DAB-6311-D93BB56CD3F4}"/>
                </a:ext>
              </a:extLst>
            </p:cNvPr>
            <p:cNvSpPr/>
            <p:nvPr/>
          </p:nvSpPr>
          <p:spPr>
            <a:xfrm>
              <a:off x="3075808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E008A468-E904-7181-1B22-40AD8AAFE993}"/>
                </a:ext>
              </a:extLst>
            </p:cNvPr>
            <p:cNvSpPr/>
            <p:nvPr/>
          </p:nvSpPr>
          <p:spPr>
            <a:xfrm>
              <a:off x="3845086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B3EF62B-24AA-7496-77FA-A8EA76ED30B6}"/>
                </a:ext>
              </a:extLst>
            </p:cNvPr>
            <p:cNvSpPr/>
            <p:nvPr/>
          </p:nvSpPr>
          <p:spPr>
            <a:xfrm>
              <a:off x="4614364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97D74DD1-8B58-5251-991B-C2200F51C258}"/>
                </a:ext>
              </a:extLst>
            </p:cNvPr>
            <p:cNvSpPr/>
            <p:nvPr/>
          </p:nvSpPr>
          <p:spPr>
            <a:xfrm>
              <a:off x="5383043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C97FEF61-F427-01C2-A20D-C4A818E03A8B}"/>
                </a:ext>
              </a:extLst>
            </p:cNvPr>
            <p:cNvSpPr/>
            <p:nvPr/>
          </p:nvSpPr>
          <p:spPr>
            <a:xfrm>
              <a:off x="614635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FDA6AA9-81CF-EB47-B758-2A8B8951BBCE}"/>
              </a:ext>
            </a:extLst>
          </p:cNvPr>
          <p:cNvGrpSpPr/>
          <p:nvPr/>
        </p:nvGrpSpPr>
        <p:grpSpPr>
          <a:xfrm>
            <a:off x="1537252" y="5441672"/>
            <a:ext cx="5271707" cy="566530"/>
            <a:chOff x="1537252" y="2862470"/>
            <a:chExt cx="5271707" cy="566530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434DC572-E18C-E6E1-F6A5-581F6DB3E890}"/>
                </a:ext>
              </a:extLst>
            </p:cNvPr>
            <p:cNvSpPr/>
            <p:nvPr/>
          </p:nvSpPr>
          <p:spPr>
            <a:xfrm>
              <a:off x="1537252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DAEBA06D-C99F-3310-A66E-53DAB37E3C4B}"/>
                </a:ext>
              </a:extLst>
            </p:cNvPr>
            <p:cNvSpPr/>
            <p:nvPr/>
          </p:nvSpPr>
          <p:spPr>
            <a:xfrm>
              <a:off x="230653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41E70433-9063-8685-8025-77B369BE8592}"/>
                </a:ext>
              </a:extLst>
            </p:cNvPr>
            <p:cNvSpPr/>
            <p:nvPr/>
          </p:nvSpPr>
          <p:spPr>
            <a:xfrm>
              <a:off x="3075808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08CEE408-2E98-B340-7A0F-493303E1FF6B}"/>
                </a:ext>
              </a:extLst>
            </p:cNvPr>
            <p:cNvSpPr/>
            <p:nvPr/>
          </p:nvSpPr>
          <p:spPr>
            <a:xfrm>
              <a:off x="3845086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D40EAC01-13B7-26A7-E07C-2B61F60924B1}"/>
                </a:ext>
              </a:extLst>
            </p:cNvPr>
            <p:cNvSpPr/>
            <p:nvPr/>
          </p:nvSpPr>
          <p:spPr>
            <a:xfrm>
              <a:off x="4614364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27F0A672-C23C-95BA-1887-CAAC8680E54C}"/>
                </a:ext>
              </a:extLst>
            </p:cNvPr>
            <p:cNvSpPr/>
            <p:nvPr/>
          </p:nvSpPr>
          <p:spPr>
            <a:xfrm>
              <a:off x="5383043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A4635EA9-5A38-F278-7656-46C2652CA4D1}"/>
                </a:ext>
              </a:extLst>
            </p:cNvPr>
            <p:cNvSpPr/>
            <p:nvPr/>
          </p:nvSpPr>
          <p:spPr>
            <a:xfrm>
              <a:off x="6146350" y="2862470"/>
              <a:ext cx="662609" cy="5665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31A135B-83B5-3222-FC97-79B33333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9" y="58636"/>
            <a:ext cx="2598079" cy="261267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63EE68E-8754-A99D-2B2C-1A4A71529DE7}"/>
              </a:ext>
            </a:extLst>
          </p:cNvPr>
          <p:cNvSpPr txBox="1"/>
          <p:nvPr/>
        </p:nvSpPr>
        <p:spPr>
          <a:xfrm>
            <a:off x="7181375" y="1298894"/>
            <a:ext cx="7421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www.qundylyq.kz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77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7B66B-DA4A-4E3E-E0EB-A065B817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Цели и задачи воспитательной работы на 2021-2022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F256AB-1F8A-E0E7-A0EF-9B6989F0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10178322" cy="4571999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sz="2600" dirty="0"/>
              <a:t>-ориентир на создание в школе психологически комфортной среды для каждого ребенка и взрослого, без которой</a:t>
            </a:r>
          </a:p>
          <a:p>
            <a:r>
              <a:rPr lang="ru-RU" sz="2600" dirty="0"/>
              <a:t>невозможно конструктивное взаимодействие обучающихся и педагогов</a:t>
            </a:r>
          </a:p>
          <a:p>
            <a:r>
              <a:rPr lang="ru-RU" sz="2600" dirty="0"/>
              <a:t>Задачи:</a:t>
            </a:r>
          </a:p>
          <a:p>
            <a:r>
              <a:rPr lang="ru-RU" sz="2600" dirty="0"/>
              <a:t>- неукоснительное соблюдение законности и прав семьи и ребенка, соблюдения конфиденциальности информации о</a:t>
            </a:r>
          </a:p>
          <a:p>
            <a:r>
              <a:rPr lang="ru-RU" sz="2600" dirty="0"/>
              <a:t>ребенке и семье, приоритета безопасности ребенка при нахождении в школе;</a:t>
            </a:r>
          </a:p>
          <a:p>
            <a:r>
              <a:rPr lang="ru-RU" sz="2600" dirty="0"/>
              <a:t>- реализация процесса воспитания главным образом через создание в школе детско-взрослых общностей, которые</a:t>
            </a:r>
          </a:p>
          <a:p>
            <a:r>
              <a:rPr lang="ru-RU" sz="2600" dirty="0"/>
              <a:t>бы объединяли детей и педагогов яркими и содержательными событиями, общими позитивными эмоциями и</a:t>
            </a:r>
          </a:p>
          <a:p>
            <a:r>
              <a:rPr lang="ru-RU" sz="2600" dirty="0"/>
              <a:t>доверительными отношениями друг к другу;</a:t>
            </a:r>
          </a:p>
          <a:p>
            <a:r>
              <a:rPr lang="ru-RU" sz="2600" dirty="0"/>
              <a:t>- организация основных совместных дел обучающихся и педагогов как предмета совместной заботы и взрослых, и</a:t>
            </a:r>
          </a:p>
          <a:p>
            <a:r>
              <a:rPr lang="ru-RU" sz="2600" dirty="0"/>
              <a:t>детей;</a:t>
            </a:r>
          </a:p>
          <a:p>
            <a:r>
              <a:rPr lang="ru-RU" sz="2600" dirty="0"/>
              <a:t>- системность, целесообразность и не шаблонность воспитания как условия его эффективности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5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54BEC-35E7-845D-CCAF-340ED559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КТД на 2022-2023 учебный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1A728-0F21-4CE1-0DAF-F13F85FB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84243"/>
            <a:ext cx="10178322" cy="510208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1. Традиционные линейки (1 сентября, 25 мая)</a:t>
            </a:r>
          </a:p>
          <a:p>
            <a:r>
              <a:rPr lang="ru-RU" dirty="0"/>
              <a:t>2. День языков</a:t>
            </a:r>
          </a:p>
          <a:p>
            <a:r>
              <a:rPr lang="ru-RU" dirty="0"/>
              <a:t>3. День учителя</a:t>
            </a:r>
          </a:p>
          <a:p>
            <a:r>
              <a:rPr lang="ru-RU" dirty="0"/>
              <a:t>4. Праздник осени</a:t>
            </a:r>
          </a:p>
          <a:p>
            <a:r>
              <a:rPr lang="ru-RU" dirty="0"/>
              <a:t>5. День Независимости</a:t>
            </a:r>
          </a:p>
          <a:p>
            <a:r>
              <a:rPr lang="ru-RU" dirty="0"/>
              <a:t>6. Новый  </a:t>
            </a:r>
            <a:r>
              <a:rPr lang="ru-RU" dirty="0" smtClean="0"/>
              <a:t>год</a:t>
            </a:r>
            <a:endParaRPr lang="ru-RU" dirty="0"/>
          </a:p>
          <a:p>
            <a:r>
              <a:rPr lang="ru-RU" dirty="0"/>
              <a:t>7. 8 Марта</a:t>
            </a:r>
          </a:p>
          <a:p>
            <a:r>
              <a:rPr lang="ru-RU" dirty="0"/>
              <a:t>8. Фестиваль талантов</a:t>
            </a:r>
          </a:p>
          <a:p>
            <a:r>
              <a:rPr lang="ru-RU" dirty="0"/>
              <a:t>9. День здоровья</a:t>
            </a:r>
          </a:p>
          <a:p>
            <a:r>
              <a:rPr lang="ru-RU" dirty="0"/>
              <a:t>10. День единства народа Казахстана</a:t>
            </a:r>
          </a:p>
          <a:p>
            <a:r>
              <a:rPr lang="ru-RU" dirty="0"/>
              <a:t>11. День вооруженных сил РК</a:t>
            </a:r>
          </a:p>
          <a:p>
            <a:r>
              <a:rPr lang="ru-RU" dirty="0"/>
              <a:t>12. День Победы</a:t>
            </a:r>
          </a:p>
          <a:p>
            <a:r>
              <a:rPr lang="ru-RU" dirty="0"/>
              <a:t>13. </a:t>
            </a:r>
            <a:r>
              <a:rPr lang="ru-RU" dirty="0" err="1" smtClean="0"/>
              <a:t>Флешмоб</a:t>
            </a:r>
            <a:endParaRPr lang="ru-RU" dirty="0" smtClean="0"/>
          </a:p>
          <a:p>
            <a:r>
              <a:rPr lang="ru-RU" dirty="0" smtClean="0"/>
              <a:t>14. </a:t>
            </a:r>
            <a:r>
              <a:rPr lang="ru-RU" dirty="0" err="1" smtClean="0"/>
              <a:t>МистерХ</a:t>
            </a:r>
            <a:endParaRPr lang="ru-RU" dirty="0" smtClean="0"/>
          </a:p>
          <a:p>
            <a:r>
              <a:rPr lang="ru-RU" dirty="0" smtClean="0"/>
              <a:t>15. Школьный турнир геймеров</a:t>
            </a:r>
          </a:p>
          <a:p>
            <a:r>
              <a:rPr lang="ru-RU" dirty="0" smtClean="0"/>
              <a:t>16. Дискотеки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9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4F50C-C1AA-AB7C-F96F-E43A68F9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Приоритетными направлениями воспитательной работы являлись: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E37C2-57A6-EC34-992F-58D9AD990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882024"/>
            <a:ext cx="10178322" cy="3593591"/>
          </a:xfrm>
        </p:spPr>
        <p:txBody>
          <a:bodyPr>
            <a:normAutofit fontScale="70000" lnSpcReduction="20000"/>
          </a:bodyPr>
          <a:lstStyle/>
          <a:p>
            <a:r>
              <a:rPr lang="ru-RU" sz="3600" dirty="0"/>
              <a:t> патриотическое;</a:t>
            </a:r>
          </a:p>
          <a:p>
            <a:r>
              <a:rPr lang="ru-RU" sz="3600" dirty="0"/>
              <a:t>духовно – нравственное;</a:t>
            </a:r>
          </a:p>
          <a:p>
            <a:r>
              <a:rPr lang="ru-RU" sz="3600" dirty="0"/>
              <a:t>эстетическое;</a:t>
            </a:r>
          </a:p>
          <a:p>
            <a:r>
              <a:rPr lang="ru-RU" sz="3600" dirty="0"/>
              <a:t>экологическое;</a:t>
            </a:r>
          </a:p>
          <a:p>
            <a:r>
              <a:rPr lang="ru-RU" sz="3600" dirty="0"/>
              <a:t>эстетическое.</a:t>
            </a:r>
          </a:p>
          <a:p>
            <a:r>
              <a:rPr lang="ru-RU" sz="3600" dirty="0"/>
              <a:t>семейное</a:t>
            </a:r>
          </a:p>
          <a:p>
            <a:r>
              <a:rPr lang="ru-RU" sz="3600" dirty="0"/>
              <a:t>национальное</a:t>
            </a:r>
          </a:p>
          <a:p>
            <a:r>
              <a:rPr lang="ru-RU" sz="3600" dirty="0"/>
              <a:t>физическое</a:t>
            </a:r>
          </a:p>
        </p:txBody>
      </p:sp>
    </p:spTree>
    <p:extLst>
      <p:ext uri="{BB962C8B-B14F-4D97-AF65-F5344CB8AC3E}">
        <p14:creationId xmlns:p14="http://schemas.microsoft.com/office/powerpoint/2010/main" val="107054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B4ED2-A40E-B361-F525-8ABD92DD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443" y="153090"/>
            <a:ext cx="9750288" cy="132556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Классными руководителями в течение 2021 – 2022 учебного года были проведены   следующие открытые мероприятия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1F71609B-7D50-88AB-7F17-B944830B78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79212"/>
              </p:ext>
            </p:extLst>
          </p:nvPr>
        </p:nvGraphicFramePr>
        <p:xfrm>
          <a:off x="728869" y="1447800"/>
          <a:ext cx="1102581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227">
                  <a:extLst>
                    <a:ext uri="{9D8B030D-6E8A-4147-A177-3AD203B41FA5}">
                      <a16:colId xmlns:a16="http://schemas.microsoft.com/office/drawing/2014/main" val="1522504373"/>
                    </a:ext>
                  </a:extLst>
                </a:gridCol>
                <a:gridCol w="6599583">
                  <a:extLst>
                    <a:ext uri="{9D8B030D-6E8A-4147-A177-3AD203B41FA5}">
                      <a16:colId xmlns:a16="http://schemas.microsoft.com/office/drawing/2014/main" val="3337574354"/>
                    </a:ext>
                  </a:extLst>
                </a:gridCol>
              </a:tblGrid>
              <a:tr h="346498">
                <a:tc>
                  <a:txBody>
                    <a:bodyPr/>
                    <a:lstStyle/>
                    <a:p>
                      <a:r>
                        <a:rPr lang="ru-RU" dirty="0"/>
                        <a:t>Классный руководитель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мероприятие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73264"/>
                  </a:ext>
                </a:extLst>
              </a:tr>
              <a:tr h="1385991">
                <a:tc>
                  <a:txBody>
                    <a:bodyPr/>
                    <a:lstStyle/>
                    <a:p>
                      <a:r>
                        <a:rPr lang="ru-RU" dirty="0"/>
                        <a:t>Учителя начальной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Общешкольный конкурс рисунков «Горжусь тобой, мой Казахстан»</a:t>
                      </a:r>
                    </a:p>
                    <a:p>
                      <a:r>
                        <a:rPr lang="ru-RU" dirty="0"/>
                        <a:t>Посещение музея искусств </a:t>
                      </a:r>
                      <a:r>
                        <a:rPr lang="ru-RU" dirty="0" err="1"/>
                        <a:t>им.А.Кастеева</a:t>
                      </a:r>
                      <a:endParaRPr lang="ru-RU" dirty="0"/>
                    </a:p>
                    <a:p>
                      <a:r>
                        <a:rPr lang="ru-RU" dirty="0"/>
                        <a:t>Выездные экскурсии в Мега, ТРЦ Форум</a:t>
                      </a:r>
                    </a:p>
                    <a:p>
                      <a:r>
                        <a:rPr lang="ru-RU" dirty="0"/>
                        <a:t>Кукольный театр . Спектакль «Наурыз»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44678"/>
                  </a:ext>
                </a:extLst>
              </a:tr>
              <a:tr h="866244">
                <a:tc>
                  <a:txBody>
                    <a:bodyPr/>
                    <a:lstStyle/>
                    <a:p>
                      <a:r>
                        <a:rPr lang="ru-RU" dirty="0" err="1"/>
                        <a:t>Когай</a:t>
                      </a:r>
                      <a:r>
                        <a:rPr lang="ru-RU" dirty="0"/>
                        <a:t> Л.М.  5 Б класс</a:t>
                      </a:r>
                    </a:p>
                    <a:p>
                      <a:r>
                        <a:rPr lang="ru-RU" dirty="0"/>
                        <a:t>Осипова С.П. 7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Участие в фотоконкурсе . Призовое 2 место!</a:t>
                      </a:r>
                    </a:p>
                    <a:p>
                      <a:r>
                        <a:rPr lang="ru-RU" dirty="0"/>
                        <a:t>                                                       Призовое 2 место!</a:t>
                      </a:r>
                    </a:p>
                    <a:p>
                      <a:r>
                        <a:rPr lang="ru-RU" dirty="0"/>
                        <a:t> Военно-спортивное мероприятие «Жен</a:t>
                      </a:r>
                      <a:r>
                        <a:rPr lang="en-US" dirty="0" err="1"/>
                        <a:t>i</a:t>
                      </a:r>
                      <a:r>
                        <a:rPr lang="ru-RU" dirty="0"/>
                        <a:t>с»                  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399944"/>
                  </a:ext>
                </a:extLst>
              </a:tr>
              <a:tr h="866244">
                <a:tc>
                  <a:txBody>
                    <a:bodyPr/>
                    <a:lstStyle/>
                    <a:p>
                      <a:r>
                        <a:rPr lang="ru-RU" dirty="0" err="1"/>
                        <a:t>Абдрхманова</a:t>
                      </a:r>
                      <a:r>
                        <a:rPr lang="ru-RU" dirty="0"/>
                        <a:t> А.М.</a:t>
                      </a:r>
                    </a:p>
                    <a:p>
                      <a:r>
                        <a:rPr lang="ru-RU" dirty="0"/>
                        <a:t>Исаков Д.А.  6 А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Постановка спектакля «Маленький принц»</a:t>
                      </a:r>
                    </a:p>
                    <a:p>
                      <a:r>
                        <a:rPr lang="ru-RU" dirty="0"/>
                        <a:t>Привлечение учеников к проведению классных часов  «Компьютер – за и против»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48964"/>
                  </a:ext>
                </a:extLst>
              </a:tr>
              <a:tr h="606371">
                <a:tc>
                  <a:txBody>
                    <a:bodyPr/>
                    <a:lstStyle/>
                    <a:p>
                      <a:r>
                        <a:rPr lang="ru-RU" dirty="0"/>
                        <a:t>Нурбекова Б.Ж.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Выездная экскурсия в конный клуб.</a:t>
                      </a:r>
                    </a:p>
                    <a:p>
                      <a:r>
                        <a:rPr lang="ru-RU" dirty="0"/>
                        <a:t>Помощь в организации выборов президента школы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869292"/>
                  </a:ext>
                </a:extLst>
              </a:tr>
              <a:tr h="351310">
                <a:tc>
                  <a:txBody>
                    <a:bodyPr/>
                    <a:lstStyle/>
                    <a:p>
                      <a:r>
                        <a:rPr lang="ru-RU" dirty="0" err="1"/>
                        <a:t>Калакбасова</a:t>
                      </a:r>
                      <a:r>
                        <a:rPr lang="ru-RU" dirty="0"/>
                        <a:t> Б.Ж.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Фестиваль патриотической песни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801766"/>
                  </a:ext>
                </a:extLst>
              </a:tr>
              <a:tr h="351310">
                <a:tc>
                  <a:txBody>
                    <a:bodyPr/>
                    <a:lstStyle/>
                    <a:p>
                      <a:r>
                        <a:rPr lang="ru-RU" dirty="0" err="1"/>
                        <a:t>Мамырбаева</a:t>
                      </a:r>
                      <a:r>
                        <a:rPr lang="ru-RU" dirty="0"/>
                        <a:t> А.М.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День языков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769013"/>
                  </a:ext>
                </a:extLst>
              </a:tr>
              <a:tr h="351310">
                <a:tc>
                  <a:txBody>
                    <a:bodyPr/>
                    <a:lstStyle/>
                    <a:p>
                      <a:r>
                        <a:rPr lang="ru-RU" dirty="0" err="1"/>
                        <a:t>Богаскулова</a:t>
                      </a:r>
                      <a:r>
                        <a:rPr lang="ru-RU" dirty="0"/>
                        <a:t> С.С.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Наурыз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277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77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2AFE84-01AA-B155-B063-4C69D981AC47}"/>
              </a:ext>
            </a:extLst>
          </p:cNvPr>
          <p:cNvSpPr/>
          <p:nvPr/>
        </p:nvSpPr>
        <p:spPr>
          <a:xfrm>
            <a:off x="717951" y="1303062"/>
            <a:ext cx="5247861" cy="53885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49C5A-3F1C-5987-0A7E-8626D5E2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6" y="166342"/>
            <a:ext cx="10946295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Совет Старшеклассников.          Выборы президента школы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08BE5-DC34-5F9C-C608-556B8F2B6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667" y="1491905"/>
            <a:ext cx="4655741" cy="536609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школе продолжилась работа органов ученического самоуправления – Совет старшеклассников. В его состав вошли представители классных коллективов с 5 по 11 класс, выбранные на классных собраниях.</a:t>
            </a:r>
          </a:p>
          <a:p>
            <a:r>
              <a:rPr lang="ru-RU" dirty="0"/>
              <a:t>Проведенные мероприятия:</a:t>
            </a:r>
          </a:p>
          <a:p>
            <a:r>
              <a:rPr lang="ru-RU" dirty="0"/>
              <a:t>Рейтинг классов (по четвертям)</a:t>
            </a:r>
          </a:p>
          <a:p>
            <a:r>
              <a:rPr lang="ru-RU" dirty="0"/>
              <a:t>Рейды по школе (соблюдение порядка и МТБ)</a:t>
            </a:r>
          </a:p>
          <a:p>
            <a:r>
              <a:rPr lang="ru-RU" dirty="0"/>
              <a:t>Организация и проведения конкурса Мистер – Х</a:t>
            </a:r>
          </a:p>
          <a:p>
            <a:r>
              <a:rPr lang="ru-RU" dirty="0"/>
              <a:t>Организация и проведение дискотеки</a:t>
            </a:r>
          </a:p>
          <a:p>
            <a:r>
              <a:rPr lang="ru-RU" dirty="0"/>
              <a:t>Ведение странички в соцсетях «СМИ БАЙТЕРЕК»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0D01D0-68DA-4665-F777-2CF76A48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001" y="1107592"/>
            <a:ext cx="3900938" cy="292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AAB26A-374D-9AEA-701E-EE6D180A0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89" y="3829604"/>
            <a:ext cx="3687623" cy="2769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86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07877-84F1-A2DB-EA51-8A330439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676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Добрые традиции: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C2CD95-6D34-40D2-6328-2F1D2C874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289153"/>
            <a:ext cx="10178322" cy="359359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1. Посещение театра </a:t>
            </a:r>
            <a:r>
              <a:rPr lang="ru-RU" sz="2800" b="1" dirty="0" err="1">
                <a:solidFill>
                  <a:schemeClr val="tx1"/>
                </a:solidFill>
              </a:rPr>
              <a:t>им.М.Ю.Лермонтова</a:t>
            </a:r>
            <a:endParaRPr lang="ru-RU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                                                                                                   2. День здоровья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BFE0D9-72A0-356E-6F8B-361F83CED5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8" y="2381210"/>
            <a:ext cx="2731427" cy="3641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216E0A-FDA9-7DBE-E6EC-33E323E5B4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27" y="2882025"/>
            <a:ext cx="4791453" cy="3593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897FD9-C84F-9CE2-4ED5-FC078C4B96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69" y="3343816"/>
            <a:ext cx="2486150" cy="33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4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D135E-816D-9972-C1E1-D6F6D2E2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96" y="83449"/>
            <a:ext cx="6255026" cy="962405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</a:rPr>
              <a:t>Осень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8A413E5-EE9B-44CD-C374-9CC1FA7A9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45" y="216587"/>
            <a:ext cx="5562601" cy="312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69C081-9124-4A68-3968-18739939BB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" y="3429000"/>
            <a:ext cx="4572000" cy="3429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9A0B51-C843-DE04-8340-39836DDC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745" y="3512451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DA5784-1F85-FF0A-FB96-1CAB8F908D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44" y="243092"/>
            <a:ext cx="4214191" cy="3160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900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293834B-369C-2FCA-E56B-D9C2EB15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071" y="840852"/>
            <a:ext cx="2141762" cy="3051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0556D373-B623-389D-E12E-19E074952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473" y="4094310"/>
            <a:ext cx="1938225" cy="2584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EDCBF-A8A0-F114-D699-BAABECD79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110074"/>
            <a:ext cx="10760764" cy="113169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C000"/>
                </a:solidFill>
              </a:rPr>
              <a:t>Организация и проведение общешкольных мероприятий</a:t>
            </a:r>
            <a:r>
              <a:rPr lang="ru-RU" sz="3600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17325D-9D68-FF9E-5E27-9C4C0E1A9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1241772"/>
            <a:ext cx="6427304" cy="2756189"/>
          </a:xfrm>
        </p:spPr>
        <p:txBody>
          <a:bodyPr>
            <a:normAutofit/>
          </a:bodyPr>
          <a:lstStyle/>
          <a:p>
            <a:r>
              <a:rPr lang="ru-RU" dirty="0"/>
              <a:t>1. выпуск первого номера школьной газеты к 8 Марта</a:t>
            </a:r>
          </a:p>
          <a:p>
            <a:r>
              <a:rPr lang="ru-RU" dirty="0"/>
              <a:t>2. День космонавтики</a:t>
            </a:r>
          </a:p>
          <a:p>
            <a:r>
              <a:rPr lang="ru-RU" dirty="0"/>
              <a:t>3. День языков</a:t>
            </a:r>
          </a:p>
          <a:p>
            <a:r>
              <a:rPr lang="ru-RU" dirty="0"/>
              <a:t>4. Наурыз</a:t>
            </a:r>
          </a:p>
          <a:p>
            <a:r>
              <a:rPr lang="ru-RU" dirty="0"/>
              <a:t>5. Праздник осени</a:t>
            </a:r>
          </a:p>
          <a:p>
            <a:r>
              <a:rPr lang="ru-RU" dirty="0"/>
              <a:t>6. День Независимости</a:t>
            </a:r>
          </a:p>
          <a:p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8D1A42-5F49-3D60-D1CF-1AC40C0CC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07" y="4094310"/>
            <a:ext cx="3957982" cy="2226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C1EAA033-D397-9D38-B37B-38BAADBBA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81" y="3192521"/>
            <a:ext cx="2241507" cy="398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42569CB8-0135-517A-20D0-3AEF1E5A3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333" y="1764679"/>
            <a:ext cx="2141763" cy="2855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8778188D-9FD4-F87A-FD78-440BD1990C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12" y="1795628"/>
            <a:ext cx="3193774" cy="1796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63FE0090-7231-3984-E800-19D499E80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02" y="3491321"/>
            <a:ext cx="2572735" cy="34323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3455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A153D-30C7-A4E8-E868-F440146A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4" y="365125"/>
            <a:ext cx="6145696" cy="1325563"/>
          </a:xfrm>
        </p:spPr>
        <p:txBody>
          <a:bodyPr/>
          <a:lstStyle/>
          <a:p>
            <a:r>
              <a:rPr lang="ru-RU" dirty="0"/>
              <a:t>ГО и ЧС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4BD42A-E021-8652-001D-1F9505D8F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12" y="0"/>
            <a:ext cx="3855049" cy="289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18088D-51D1-8F00-3426-16650EAD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02" y="4505683"/>
            <a:ext cx="5007987" cy="242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5FAF2C-1EC8-7F26-DE97-2EB40F784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" y="2962019"/>
            <a:ext cx="3798035" cy="284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6F742-A026-7AD5-CC29-394FF723DD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109493"/>
            <a:ext cx="4399722" cy="247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39F96-5950-1F64-814E-060F540A82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93" y="1173603"/>
            <a:ext cx="2319959" cy="309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3BE9D-7ACA-250E-1844-64208FC1C2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95" y="3161685"/>
            <a:ext cx="2168466" cy="28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61168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466</TotalTime>
  <Words>798</Words>
  <Application>Microsoft Office PowerPoint</Application>
  <PresentationFormat>Широкоэкранный</PresentationFormat>
  <Paragraphs>128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Corbel</vt:lpstr>
      <vt:lpstr>FFDinProCond-Bold</vt:lpstr>
      <vt:lpstr>Formular-Bold</vt:lpstr>
      <vt:lpstr>Gill Sans MT</vt:lpstr>
      <vt:lpstr>Impact</vt:lpstr>
      <vt:lpstr>RobotoCondensed-Bold</vt:lpstr>
      <vt:lpstr>RobotoCondensed-Regular</vt:lpstr>
      <vt:lpstr>Times New Roman</vt:lpstr>
      <vt:lpstr>Эмблема</vt:lpstr>
      <vt:lpstr>"Бәйтерек"мектебіндегі тәрбие жұмысының қорытындысы</vt:lpstr>
      <vt:lpstr>Цели и задачи воспитательной работы на 2021-2022 год</vt:lpstr>
      <vt:lpstr>Приоритетными направлениями воспитательной работы являлись: </vt:lpstr>
      <vt:lpstr>Классными руководителями в течение 2021 – 2022 учебного года были проведены   следующие открытые мероприятия</vt:lpstr>
      <vt:lpstr>Совет Старшеклассников.          Выборы президента школы</vt:lpstr>
      <vt:lpstr>Добрые традиции:</vt:lpstr>
      <vt:lpstr>Осень</vt:lpstr>
      <vt:lpstr>Организация и проведение общешкольных мероприятий:</vt:lpstr>
      <vt:lpstr>ГО и ЧС</vt:lpstr>
      <vt:lpstr>Дебатный клуб                                                       «Байтерек»</vt:lpstr>
      <vt:lpstr>Новый формат проведения предметных декад</vt:lpstr>
      <vt:lpstr>Спортивные достижения</vt:lpstr>
      <vt:lpstr>Школьный театр. «Маленький принц»</vt:lpstr>
      <vt:lpstr>Военно-спортивный праздник и конкурс патриотической песни</vt:lpstr>
      <vt:lpstr>Международный день  Матери-Земли</vt:lpstr>
      <vt:lpstr>Презентация PowerPoint</vt:lpstr>
      <vt:lpstr>Организация работы по управлению воспитательной системой на 2022-2025 уч.год</vt:lpstr>
      <vt:lpstr>Планирование на 2022-2023 учебный год</vt:lpstr>
      <vt:lpstr>ПЛАН на неделю: </vt:lpstr>
      <vt:lpstr>КТД на 2022-2023 учебный год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Tkachenko</dc:creator>
  <cp:lastModifiedBy>User Windows</cp:lastModifiedBy>
  <cp:revision>62</cp:revision>
  <cp:lastPrinted>2022-06-10T08:13:50Z</cp:lastPrinted>
  <dcterms:created xsi:type="dcterms:W3CDTF">2022-06-01T05:59:05Z</dcterms:created>
  <dcterms:modified xsi:type="dcterms:W3CDTF">2022-10-13T08:29:26Z</dcterms:modified>
</cp:coreProperties>
</file>